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982" r:id="rId5"/>
  </p:sldMasterIdLst>
  <p:notesMasterIdLst>
    <p:notesMasterId r:id="rId24"/>
  </p:notesMasterIdLst>
  <p:handoutMasterIdLst>
    <p:handoutMasterId r:id="rId25"/>
  </p:handoutMasterIdLst>
  <p:sldIdLst>
    <p:sldId id="263" r:id="rId6"/>
    <p:sldId id="285" r:id="rId7"/>
    <p:sldId id="380" r:id="rId8"/>
    <p:sldId id="419" r:id="rId9"/>
    <p:sldId id="403" r:id="rId10"/>
    <p:sldId id="396" r:id="rId11"/>
    <p:sldId id="397" r:id="rId12"/>
    <p:sldId id="378" r:id="rId13"/>
    <p:sldId id="420" r:id="rId14"/>
    <p:sldId id="385" r:id="rId15"/>
    <p:sldId id="305" r:id="rId16"/>
    <p:sldId id="325" r:id="rId17"/>
    <p:sldId id="418" r:id="rId18"/>
    <p:sldId id="349" r:id="rId19"/>
    <p:sldId id="414" r:id="rId20"/>
    <p:sldId id="415" r:id="rId21"/>
    <p:sldId id="416" r:id="rId22"/>
    <p:sldId id="413" r:id="rId23"/>
  </p:sldIdLst>
  <p:sldSz cx="9144000" cy="5143500" type="screen16x9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813F6B80-6F83-4A8D-992B-C4A874FF4485}">
          <p14:sldIdLst>
            <p14:sldId id="263"/>
          </p14:sldIdLst>
        </p14:section>
        <p14:section name="Purpose" id="{36EAF863-7BD8-409B-AD17-78F63006F673}">
          <p14:sldIdLst>
            <p14:sldId id="285"/>
            <p14:sldId id="380"/>
            <p14:sldId id="419"/>
          </p14:sldIdLst>
        </p14:section>
        <p14:section name="Key Statistics" id="{02BB0391-F245-4530-8D6B-927DDF891391}">
          <p14:sldIdLst>
            <p14:sldId id="403"/>
            <p14:sldId id="396"/>
            <p14:sldId id="397"/>
            <p14:sldId id="378"/>
            <p14:sldId id="420"/>
            <p14:sldId id="385"/>
          </p14:sldIdLst>
        </p14:section>
        <p14:section name="Products" id="{82B627B3-9D8E-4E2C-A85D-74C676735A92}">
          <p14:sldIdLst>
            <p14:sldId id="305"/>
            <p14:sldId id="325"/>
            <p14:sldId id="418"/>
            <p14:sldId id="349"/>
            <p14:sldId id="414"/>
            <p14:sldId id="415"/>
            <p14:sldId id="416"/>
          </p14:sldIdLst>
        </p14:section>
        <p14:section name="Contact" id="{316546DF-007A-4268-AD7D-D83A8400B82C}">
          <p14:sldIdLst>
            <p14:sldId id="4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4AC9BA-D514-5FCD-5BF7-306342886399}" name="Varatharasan, Thepiga (she, her | elle, la) (ISED/ISDE)" initials="VT(h|el(" userId="S::thepiga.varatharasan@ised-isde.gc.ca::d75fcca8-cd19-43a8-8a3a-6fa8f86368c0" providerId="AD"/>
  <p188:author id="{23FC43D9-7BB4-84F3-2A7E-AE62710F8C14}" name="Pinto, Jessica (she, her, hers | elle, la, lui) (ISED/ISDE)" initials="P(" userId="S::jessica.pinto@ised-isde.gc.ca::94715cad-cf04-4e42-a02a-d8c23740bdc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y, Brigitte (IC)" initials="JB(" lastIdx="23" clrIdx="0">
    <p:extLst>
      <p:ext uri="{19B8F6BF-5375-455C-9EA6-DF929625EA0E}">
        <p15:presenceInfo xmlns:p15="http://schemas.microsoft.com/office/powerpoint/2012/main" userId="S-1-5-21-4111415828-995055209-895512142-47417" providerId="AD"/>
      </p:ext>
    </p:extLst>
  </p:cmAuthor>
  <p:cmAuthor id="2" name="Chamberlain, Jordan: SBTMS-SMTPE" initials="CJS" lastIdx="1" clrIdx="1">
    <p:extLst>
      <p:ext uri="{19B8F6BF-5375-455C-9EA6-DF929625EA0E}">
        <p15:presenceInfo xmlns:p15="http://schemas.microsoft.com/office/powerpoint/2012/main" userId="S-1-5-21-4111415828-995055209-895512142-74773" providerId="AD"/>
      </p:ext>
    </p:extLst>
  </p:cmAuthor>
  <p:cmAuthor id="3" name="Johnston, Connor (ISED/ISDE)" initials="JC(" lastIdx="2" clrIdx="2">
    <p:extLst>
      <p:ext uri="{19B8F6BF-5375-455C-9EA6-DF929625EA0E}">
        <p15:presenceInfo xmlns:p15="http://schemas.microsoft.com/office/powerpoint/2012/main" userId="S::Connor.Johnston@ised-isde.gc.ca::58972e4a-d79c-470a-b44d-e855bc2214ac" providerId="AD"/>
      </p:ext>
    </p:extLst>
  </p:cmAuthor>
  <p:cmAuthor id="4" name="Palombizio, Ennio (ISED/ISDE)" initials="PE(" lastIdx="19" clrIdx="3">
    <p:extLst>
      <p:ext uri="{19B8F6BF-5375-455C-9EA6-DF929625EA0E}">
        <p15:presenceInfo xmlns:p15="http://schemas.microsoft.com/office/powerpoint/2012/main" userId="S::Ennio.Palombizio@ised-isde.gc.ca::66b12985-b79f-4d4b-983e-5460c62e2c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D00"/>
    <a:srgbClr val="F7A603"/>
    <a:srgbClr val="00C800"/>
    <a:srgbClr val="006400"/>
    <a:srgbClr val="595959"/>
    <a:srgbClr val="A5FF89"/>
    <a:srgbClr val="003300"/>
    <a:srgbClr val="009600"/>
    <a:srgbClr val="0032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62" y="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ntoj\Downloads\Labour%20force%20-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lombie\Downloads\Labour%20Force%20-%202023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033gc.sharepoint.com/sites/TourismBranch-Research/Shared%20Documents/General/TB%20Research%20Products/4-Annual%20Snapshot/Tourism_AnnualStats_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9F-437D-B422-118CF4C8378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9F-437D-B422-118CF4C83783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9F-437D-B422-118CF4C837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9F-437D-B422-118CF4C8378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9F-437D-B422-118CF4C83783}"/>
              </c:ext>
            </c:extLst>
          </c:dPt>
          <c:cat>
            <c:strRef>
              <c:f>'Labour force'!$G$3:$G$7</c:f>
              <c:strCache>
                <c:ptCount val="5"/>
                <c:pt idx="0">
                  <c:v>Transportation</c:v>
                </c:pt>
                <c:pt idx="1">
                  <c:v>Recreation and Entertainment</c:v>
                </c:pt>
                <c:pt idx="2">
                  <c:v>Accommodations</c:v>
                </c:pt>
                <c:pt idx="3">
                  <c:v>Travel Services</c:v>
                </c:pt>
                <c:pt idx="4">
                  <c:v>Food and Beverage Services</c:v>
                </c:pt>
              </c:strCache>
            </c:strRef>
          </c:cat>
          <c:val>
            <c:numRef>
              <c:f>'Labour force'!$H$3:$H$7</c:f>
              <c:numCache>
                <c:formatCode>#,##0.0</c:formatCode>
                <c:ptCount val="5"/>
                <c:pt idx="0">
                  <c:v>334.1</c:v>
                </c:pt>
                <c:pt idx="1">
                  <c:v>506.1</c:v>
                </c:pt>
                <c:pt idx="2">
                  <c:v>142.80000000000001</c:v>
                </c:pt>
                <c:pt idx="3">
                  <c:v>40.299999999999997</c:v>
                </c:pt>
                <c:pt idx="4">
                  <c:v>850.8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19F-437D-B422-118CF4C83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763248603257853"/>
          <c:y val="5.4604845798964269E-2"/>
          <c:w val="0.52480343851920852"/>
          <c:h val="0.906150803965476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9,100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F2E-4F8C-945C-08CA68B81B2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23,100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F2E-4F8C-945C-08CA68B81B2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33,200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F2E-4F8C-945C-08CA68B81B2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52,400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F2E-4F8C-945C-08CA68B81B2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55, 800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F2E-4F8C-945C-08CA68B81B2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68, 900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F2E-4F8C-945C-08CA68B81B20}"/>
                </c:ext>
              </c:extLst>
            </c:dLbl>
            <c:dLbl>
              <c:idx val="6"/>
              <c:layout>
                <c:manualLayout>
                  <c:x val="-7.1494614289949798E-2"/>
                  <c:y val="-2.481843009309448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253, 200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977209802671238"/>
                      <c:h val="8.587853021109832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DED1-45EB-A5CA-C598EE6E868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351,900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ED1-45EB-A5CA-C598EE6E868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450,300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ED1-45EB-A5CA-C598EE6E868A}"/>
                </c:ext>
              </c:extLst>
            </c:dLbl>
            <c:dLbl>
              <c:idx val="9"/>
              <c:layout>
                <c:manualLayout>
                  <c:x val="-5.178419311290619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768,800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ED1-45EB-A5CA-C598EE6E8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'Labour force (x 1,000)'!$A$2:$A$11</c:f>
              <c:strCache>
                <c:ptCount val="10"/>
                <c:pt idx="0">
                  <c:v>PEI</c:v>
                </c:pt>
                <c:pt idx="1">
                  <c:v>NFL</c:v>
                </c:pt>
                <c:pt idx="2">
                  <c:v>New Brunswick</c:v>
                </c:pt>
                <c:pt idx="3">
                  <c:v>Saskatchewan</c:v>
                </c:pt>
                <c:pt idx="4">
                  <c:v>Nova Scotia</c:v>
                </c:pt>
                <c:pt idx="5">
                  <c:v>Manitoba</c:v>
                </c:pt>
                <c:pt idx="6">
                  <c:v>Alberta</c:v>
                </c:pt>
                <c:pt idx="7">
                  <c:v>British Columbia</c:v>
                </c:pt>
                <c:pt idx="8">
                  <c:v>Quebec</c:v>
                </c:pt>
                <c:pt idx="9">
                  <c:v>Ontario</c:v>
                </c:pt>
              </c:strCache>
            </c:strRef>
          </c:cat>
          <c:val>
            <c:numRef>
              <c:f>'Labour force (x 1,000)'!$B$2:$B$11</c:f>
              <c:numCache>
                <c:formatCode>_-* #,##0_-;\-* #,##0_-;_-* "-"??_-;_-@_-</c:formatCode>
                <c:ptCount val="10"/>
                <c:pt idx="0">
                  <c:v>8100</c:v>
                </c:pt>
                <c:pt idx="1">
                  <c:v>23600</c:v>
                </c:pt>
                <c:pt idx="2">
                  <c:v>31300</c:v>
                </c:pt>
                <c:pt idx="3">
                  <c:v>51000</c:v>
                </c:pt>
                <c:pt idx="4">
                  <c:v>51500</c:v>
                </c:pt>
                <c:pt idx="5">
                  <c:v>63900</c:v>
                </c:pt>
                <c:pt idx="6">
                  <c:v>238500</c:v>
                </c:pt>
                <c:pt idx="7">
                  <c:v>345500</c:v>
                </c:pt>
                <c:pt idx="8">
                  <c:v>443300</c:v>
                </c:pt>
                <c:pt idx="9">
                  <c:v>765500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1-45EB-A5CA-C598EE6E8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-64"/>
        <c:axId val="743114608"/>
        <c:axId val="743114968"/>
      </c:barChart>
      <c:catAx>
        <c:axId val="74311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badi Extra Light" panose="020B0204020104020204" pitchFamily="34" charset="0"/>
                <a:ea typeface="+mn-ea"/>
                <a:cs typeface="+mn-cs"/>
              </a:defRPr>
            </a:pPr>
            <a:endParaRPr lang="en-US"/>
          </a:p>
        </c:txPr>
        <c:crossAx val="743114968"/>
        <c:crosses val="autoZero"/>
        <c:auto val="1"/>
        <c:lblAlgn val="ctr"/>
        <c:lblOffset val="100"/>
        <c:noMultiLvlLbl val="0"/>
      </c:catAx>
      <c:valAx>
        <c:axId val="74311496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74311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  <a:effectLst>
                <a:outerShdw blurRad="50800" dist="50800" dir="5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A6A-43E5-AEE0-841EB82625EA}"/>
              </c:ext>
            </c:extLst>
          </c:dPt>
          <c:cat>
            <c:strLit>
              <c:ptCount val="1"/>
              <c:pt idx="0">
                <c:v>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Revenue!$J$35</c:f>
              <c:numCache>
                <c:formatCode>General</c:formatCode>
                <c:ptCount val="1"/>
                <c:pt idx="0">
                  <c:v>100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A6A-43E5-AEE0-841EB8262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'Gaps - Wage'!$B$4:$F$4</cx:f>
        <cx:lvl ptCount="5">
          <cx:pt idx="0">Economy Average</cx:pt>
          <cx:pt idx="1">Transportation and warehousing</cx:pt>
          <cx:pt idx="2">Arts, entertainment and recreation</cx:pt>
          <cx:pt idx="3">Accommodation services</cx:pt>
          <cx:pt idx="4">Food services</cx:pt>
        </cx:lvl>
      </cx:strDim>
      <cx:numDim type="val">
        <cx:f>'Gaps - Wage'!$B$17:$F$17</cx:f>
        <cx:lvl ptCount="5" formatCode="_-&quot;$&quot;* #,##0.00_-;\-&quot;$&quot;* #,##0.00_-;_-&quot;$&quot;* &quot;-&quot;??_-;_-@_-">
          <cx:pt idx="0">28.025000000000002</cx:pt>
          <cx:pt idx="1">29.581666666666667</cx:pt>
          <cx:pt idx="2">21.249166666666664</cx:pt>
          <cx:pt idx="3">20.295833333333334</cx:pt>
          <cx:pt idx="4">17.583333333333332</cx:pt>
        </cx:lvl>
      </cx:numDim>
    </cx:data>
  </cx:chartData>
  <cx:chart>
    <cx:plotArea>
      <cx:plotAreaRegion>
        <cx:series layoutId="funnel" uniqueId="{0BF29C7C-F87C-4092-B71A-7DA33CEE2F79}">
          <cx:dataPt idx="0">
            <cx:spPr>
              <a:solidFill>
                <a:srgbClr val="94D7E4"/>
              </a:solidFill>
            </cx:spPr>
          </cx:dataPt>
          <cx:dataPt idx="1">
            <cx:spPr>
              <a:solidFill>
                <a:srgbClr val="F4DE3A">
                  <a:lumMod val="50000"/>
                </a:srgbClr>
              </a:solidFill>
            </cx:spPr>
          </cx:dataPt>
          <cx:dataPt idx="2">
            <cx:spPr>
              <a:solidFill>
                <a:srgbClr val="F4DE3A">
                  <a:lumMod val="75000"/>
                </a:srgbClr>
              </a:solidFill>
            </cx:spPr>
          </cx:dataPt>
          <cx:dataPt idx="3">
            <cx:spPr>
              <a:solidFill>
                <a:srgbClr val="F4DE3A">
                  <a:lumMod val="60000"/>
                  <a:lumOff val="40000"/>
                </a:srgbClr>
              </a:solidFill>
            </cx:spPr>
          </cx:dataPt>
          <cx:dataPt idx="4">
            <cx:spPr>
              <a:solidFill>
                <a:srgbClr val="F4DE3A">
                  <a:lumMod val="40000"/>
                  <a:lumOff val="60000"/>
                </a:srgbClr>
              </a:solidFill>
            </cx:spPr>
          </cx:dataPt>
          <cx:dataId val="0"/>
        </cx:series>
      </cx:plotAreaRegion>
      <cx:axis id="0" hidden="1">
        <cx:catScaling gapWidth="0.0599999987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latin typeface="Trebuchet MS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latin typeface="Trebuchet MS 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8D216E-3286-4007-A09A-41655211AEC2}" type="slidenum">
              <a:rPr lang="en-US" altLang="en-US">
                <a:latin typeface="Trebuchet MS Regular"/>
              </a:rPr>
              <a:pPr/>
              <a:t>‹#›</a:t>
            </a:fld>
            <a:endParaRPr lang="en-US" altLang="en-US">
              <a:latin typeface="Trebuchet MS Regular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6F3818-33A3-7D4F-AC65-A161CCCA0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58EA159-8327-4641-BF9A-9AA7E0FC7E98}" type="datetimeFigureOut">
              <a:rPr lang="en-US" smtClean="0"/>
              <a:t>9/17/2025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04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latin typeface="Trebuchet MS Regular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Trebuchet MS Regular"/>
              </a:defRPr>
            </a:lvl1pPr>
          </a:lstStyle>
          <a:p>
            <a:fld id="{72979507-E6EB-4E09-9330-8A6222761008}" type="datetimeFigureOut">
              <a:rPr lang="en-US" altLang="en-US" smtClean="0"/>
              <a:pPr/>
              <a:t>9/17/2025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latin typeface="Trebuchet MS Regular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Trebuchet MS Regular"/>
              </a:defRPr>
            </a:lvl1pPr>
          </a:lstStyle>
          <a:p>
            <a:fld id="{58B6414A-BA14-4DDA-AFF4-139240F358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8398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Trebuchet MS Regular"/>
        <a:ea typeface="ヒラギノ角ゴ Pro W3" pitchFamily="126" charset="-128"/>
        <a:cs typeface="Trebuchet MS Regular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Trebuchet MS Regular"/>
        <a:ea typeface="ヒラギノ角ゴ Pro W3" pitchFamily="12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Trebuchet MS Regular"/>
        <a:ea typeface="ヒラギノ角ゴ Pro W3" pitchFamily="12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Trebuchet MS Regular"/>
        <a:ea typeface="ヒラギノ角ゴ Pro W3" pitchFamily="12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Trebuchet MS Regular"/>
        <a:ea typeface="ヒラギノ角ゴ Pro W3" pitchFamily="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0055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E9969-2161-DDA5-377E-7FF4E1BB7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12DB2A-3A4C-3BDA-34FC-E87C67414F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253760-717F-197B-A0EA-42BF99C653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8329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ECD1F4-8ABC-4AAB-ADE8-32872CA69E4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 Regular"/>
                <a:ea typeface="ヒラギノ角ゴ Pro W3" pitchFamily="12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 Regular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870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8F707-389C-1ACF-3F47-D351610D8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F3B1C5-9711-7D1E-F6E0-A9575482C6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A2F7AC-1419-67FF-F7B2-2DF4E677C7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DA757-DB4C-E525-74E8-85399D2E03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ECD1F4-8ABC-4AAB-ADE8-32872CA69E4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 Regular"/>
                <a:ea typeface="ヒラギノ角ゴ Pro W3" pitchFamily="12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 Regular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44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49602-3239-F476-D989-064DD4ADA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8AA984-10DB-79D9-5045-01BA314A6E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ECDF51-F733-3099-859F-4EF6F7132C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6080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8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5FD1F3-26E3-4C93-A2ED-980EC6EC773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 W3" pitchFamily="127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45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31382-84AD-FDD7-A54C-D1B8CE704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18FF12-26D3-85F8-FD1C-72F15265E8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34D94B-0559-C642-86ED-7E21E9E901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A5B98-22FB-1E54-1E5D-F8C4184715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5FD1F3-26E3-4C93-A2ED-980EC6EC773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 W3" pitchFamily="127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495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5FD1F3-26E3-4C93-A2ED-980EC6EC773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 W3" pitchFamily="127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085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580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9912C1-F5F4-9345-ACFB-590239686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6284" y="1799132"/>
            <a:ext cx="3745831" cy="1256302"/>
          </a:xfrm>
        </p:spPr>
        <p:txBody>
          <a:bodyPr>
            <a:noAutofit/>
          </a:bodyPr>
          <a:lstStyle>
            <a:lvl1pPr algn="l">
              <a:lnSpc>
                <a:spcPts val="3500"/>
              </a:lnSpc>
              <a:defRPr sz="3600" b="0" i="0">
                <a:solidFill>
                  <a:schemeClr val="bg1"/>
                </a:solidFill>
                <a:latin typeface="Trebuchet MS Regular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6764" y="1819747"/>
            <a:ext cx="3884328" cy="12356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Trebuchet MS Regular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28433E-FE92-9F41-86A5-A2FCED009625}"/>
              </a:ext>
            </a:extLst>
          </p:cNvPr>
          <p:cNvCxnSpPr/>
          <p:nvPr userDrawn="1"/>
        </p:nvCxnSpPr>
        <p:spPr>
          <a:xfrm>
            <a:off x="612105" y="1895707"/>
            <a:ext cx="0" cy="115972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18919D-6ACD-DD4E-BC34-DD3395EC22CF}"/>
              </a:ext>
            </a:extLst>
          </p:cNvPr>
          <p:cNvCxnSpPr/>
          <p:nvPr userDrawn="1"/>
        </p:nvCxnSpPr>
        <p:spPr>
          <a:xfrm>
            <a:off x="4452585" y="1895707"/>
            <a:ext cx="0" cy="115972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58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CD60-FB33-43CB-92AA-635E5E61BA58}" type="datetimeFigureOut">
              <a:rPr lang="en-CA" smtClean="0"/>
              <a:t>2025-09-17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C57D-E8E6-44CE-9274-2E5C337F51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956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3348021"/>
            <a:ext cx="6858000" cy="1231118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2770256"/>
            <a:ext cx="6858000" cy="565519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CD60-FB33-43CB-92AA-635E5E61BA58}" type="datetimeFigureOut">
              <a:rPr lang="en-CA" smtClean="0"/>
              <a:t>2025-09-17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C57D-E8E6-44CE-9274-2E5C337F51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2088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369219"/>
            <a:ext cx="3768912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369219"/>
            <a:ext cx="377547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CD60-FB33-43CB-92AA-635E5E61BA58}" type="datetimeFigureOut">
              <a:rPr lang="en-CA" smtClean="0"/>
              <a:t>2025-09-17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C57D-E8E6-44CE-9274-2E5C337F51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9245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260872"/>
            <a:ext cx="3768912" cy="617934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1878806"/>
            <a:ext cx="3768912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260872"/>
            <a:ext cx="3776661" cy="617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1878806"/>
            <a:ext cx="377666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CD60-FB33-43CB-92AA-635E5E61BA58}" type="datetimeFigureOut">
              <a:rPr lang="en-CA" smtClean="0"/>
              <a:t>2025-09-17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C57D-E8E6-44CE-9274-2E5C337F51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9146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CD60-FB33-43CB-92AA-635E5E61BA58}" type="datetimeFigureOut">
              <a:rPr lang="en-CA" smtClean="0"/>
              <a:t>2025-09-17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C57D-E8E6-44CE-9274-2E5C337F51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8458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CD60-FB33-43CB-92AA-635E5E61BA58}" type="datetimeFigureOut">
              <a:rPr lang="en-CA" smtClean="0"/>
              <a:t>2025-09-17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C57D-E8E6-44CE-9274-2E5C337F51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256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CD60-FB33-43CB-92AA-635E5E61BA58}" type="datetimeFigureOut">
              <a:rPr lang="en-CA" smtClean="0"/>
              <a:t>2025-09-17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C57D-E8E6-44CE-9274-2E5C337F51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0648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CD60-FB33-43CB-92AA-635E5E61BA58}" type="datetimeFigureOut">
              <a:rPr lang="en-CA" smtClean="0"/>
              <a:t>2025-09-17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C57D-E8E6-44CE-9274-2E5C337F51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0435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275370"/>
            <a:ext cx="7886700" cy="61451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740569"/>
            <a:ext cx="7886700" cy="253480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889887"/>
            <a:ext cx="7885509" cy="511854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CD60-FB33-43CB-92AA-635E5E61BA58}" type="datetimeFigureOut">
              <a:rPr lang="en-CA" smtClean="0"/>
              <a:t>2025-09-17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C57D-E8E6-44CE-9274-2E5C337F51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619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265075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367049"/>
            <a:ext cx="7885509" cy="112637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CD60-FB33-43CB-92AA-635E5E61BA58}" type="datetimeFigureOut">
              <a:rPr lang="en-CA" smtClean="0"/>
              <a:t>2025-09-17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C57D-E8E6-44CE-9274-2E5C337F51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294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3A863B-65FA-8C47-B4BF-5C0E6E59EB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3" y="8484"/>
            <a:ext cx="9128917" cy="5135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 i="0">
                <a:solidFill>
                  <a:srgbClr val="1B4954"/>
                </a:solidFill>
                <a:latin typeface="Trebuchet MS Regular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7517"/>
            <a:ext cx="8229600" cy="351710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B4954"/>
              </a:buClr>
              <a:buFont typeface="Arial" panose="020B0604020202020204" pitchFamily="34" charset="0"/>
              <a:buChar char="•"/>
              <a:defRPr sz="2400" b="0" i="0">
                <a:solidFill>
                  <a:srgbClr val="595959"/>
                </a:solidFill>
                <a:latin typeface="Trebuchet MS Regular"/>
                <a:cs typeface="Arial" panose="020B0604020202020204" pitchFamily="34" charset="0"/>
              </a:defRPr>
            </a:lvl1pPr>
            <a:lvl2pPr marL="800100" indent="-342900">
              <a:buClr>
                <a:srgbClr val="1B4954"/>
              </a:buClr>
              <a:buFont typeface="Arial" panose="020B0604020202020204" pitchFamily="34" charset="0"/>
              <a:buChar char="•"/>
              <a:defRPr sz="2000" b="0" i="0">
                <a:solidFill>
                  <a:srgbClr val="595959"/>
                </a:solidFill>
                <a:latin typeface="Trebuchet MS Regular"/>
                <a:cs typeface="Arial" panose="020B0604020202020204" pitchFamily="34" charset="0"/>
              </a:defRPr>
            </a:lvl2pPr>
            <a:lvl3pPr marL="1200150" indent="-285750">
              <a:buClr>
                <a:srgbClr val="1B4954"/>
              </a:buClr>
              <a:buFont typeface="Arial" panose="020B0604020202020204" pitchFamily="34" charset="0"/>
              <a:buChar char="•"/>
              <a:defRPr sz="1800" b="0" i="0">
                <a:solidFill>
                  <a:srgbClr val="595959"/>
                </a:solidFill>
                <a:latin typeface="Trebuchet MS Regular"/>
                <a:cs typeface="Arial" panose="020B0604020202020204" pitchFamily="34" charset="0"/>
              </a:defRPr>
            </a:lvl3pPr>
            <a:lvl4pPr marL="1657350" indent="-285750">
              <a:buClr>
                <a:srgbClr val="1B4954"/>
              </a:buClr>
              <a:buFont typeface="Arial" panose="020B0604020202020204" pitchFamily="34" charset="0"/>
              <a:buChar char="•"/>
              <a:defRPr sz="1600" b="0" i="0">
                <a:solidFill>
                  <a:srgbClr val="595959"/>
                </a:solidFill>
                <a:latin typeface="Trebuchet MS Regular"/>
                <a:cs typeface="Arial" panose="020B0604020202020204" pitchFamily="34" charset="0"/>
              </a:defRPr>
            </a:lvl4pPr>
            <a:lvl5pPr marL="2114550" indent="-285750">
              <a:buClr>
                <a:srgbClr val="1B4954"/>
              </a:buClr>
              <a:buFont typeface="Arial" panose="020B0604020202020204" pitchFamily="34" charset="0"/>
              <a:buChar char="•"/>
              <a:defRPr sz="1400" b="0" i="0">
                <a:solidFill>
                  <a:srgbClr val="595959"/>
                </a:solidFill>
                <a:latin typeface="Trebuchet MS Regular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211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273844"/>
            <a:ext cx="6977064" cy="2244678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376297"/>
            <a:ext cx="7884318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CD60-FB33-43CB-92AA-635E5E61BA58}" type="datetimeFigureOut">
              <a:rPr lang="en-CA" smtClean="0"/>
              <a:t>2025-09-17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C57D-E8E6-44CE-9274-2E5C337F5191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833283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091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45226"/>
            <a:ext cx="7886700" cy="188387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37936"/>
            <a:ext cx="7885509" cy="855483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CD60-FB33-43CB-92AA-635E5E61BA58}" type="datetimeFigureOut">
              <a:rPr lang="en-CA" smtClean="0"/>
              <a:t>2025-09-17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C57D-E8E6-44CE-9274-2E5C337F51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4602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414462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1928812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414462"/>
            <a:ext cx="2202181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1928812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414462"/>
            <a:ext cx="2199085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1928812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CD60-FB33-43CB-92AA-635E5E61BA58}" type="datetimeFigureOut">
              <a:rPr lang="en-CA" smtClean="0"/>
              <a:t>2025-09-17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C57D-E8E6-44CE-9274-2E5C337F51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7503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6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4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6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3655323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1692266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CD60-FB33-43CB-92AA-635E5E61BA58}" type="datetimeFigureOut">
              <a:rPr lang="en-CA" smtClean="0"/>
              <a:t>2025-09-17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C57D-E8E6-44CE-9274-2E5C337F51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2759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CD60-FB33-43CB-92AA-635E5E61BA58}" type="datetimeFigureOut">
              <a:rPr lang="en-CA" smtClean="0"/>
              <a:t>2025-09-17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C57D-E8E6-44CE-9274-2E5C337F51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2713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CD60-FB33-43CB-92AA-635E5E61BA58}" type="datetimeFigureOut">
              <a:rPr lang="en-CA" smtClean="0"/>
              <a:t>2025-09-17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C57D-E8E6-44CE-9274-2E5C337F51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4619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072388-F445-C605-E119-FD8581C81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4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428514" y="205682"/>
            <a:ext cx="7822847" cy="945000"/>
          </a:xfrm>
          <a:prstGeom prst="rect">
            <a:avLst/>
          </a:prstGeom>
          <a:solidFill>
            <a:srgbClr val="050A32"/>
          </a:solidFill>
        </p:spPr>
        <p:txBody>
          <a:bodyPr lIns="180000" tIns="180000" rIns="180000" bIns="180000" anchor="ctr"/>
          <a:lstStyle>
            <a:lvl1pPr marL="0" indent="0">
              <a:buClrTx/>
              <a:buSzTx/>
              <a:buFontTx/>
              <a:buNone/>
              <a:defRPr sz="4050" b="1">
                <a:solidFill>
                  <a:srgbClr val="FFD374"/>
                </a:solidFill>
              </a:defRPr>
            </a:lvl1pPr>
          </a:lstStyle>
          <a:p>
            <a:r>
              <a:rPr lang="en-CA"/>
              <a:t>Click To Add Title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D33FD870-16F3-C998-0AE1-575675A3ACB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8514" y="1356122"/>
            <a:ext cx="6763802" cy="3027035"/>
          </a:xfrm>
        </p:spPr>
        <p:txBody>
          <a:bodyPr/>
          <a:lstStyle>
            <a:lvl1pPr>
              <a:defRPr sz="2400"/>
            </a:lvl1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8721387"/>
      </p:ext>
    </p:extLst>
  </p:cSld>
  <p:clrMapOvr>
    <a:masterClrMapping/>
  </p:clrMapOvr>
  <p:transition spd="med"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A97C5C-561C-1041-B7CE-18A14CBF77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886"/>
            <a:ext cx="9122867" cy="51316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 i="0">
                <a:solidFill>
                  <a:srgbClr val="1B4954"/>
                </a:solidFill>
                <a:latin typeface="Trebuchet MS Regular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7517"/>
            <a:ext cx="8229600" cy="351710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B4954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tx1"/>
                </a:solidFill>
                <a:latin typeface="Trebuchet MS Regular"/>
                <a:cs typeface="Arial" panose="020B0604020202020204" pitchFamily="34" charset="0"/>
              </a:defRPr>
            </a:lvl1pPr>
            <a:lvl2pPr marL="800100" indent="-342900">
              <a:buClr>
                <a:srgbClr val="1B4954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Trebuchet MS Regular"/>
                <a:cs typeface="Arial" panose="020B0604020202020204" pitchFamily="34" charset="0"/>
              </a:defRPr>
            </a:lvl2pPr>
            <a:lvl3pPr marL="1200150" indent="-285750">
              <a:buClr>
                <a:srgbClr val="1B4954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Trebuchet MS Regular"/>
                <a:cs typeface="Arial" panose="020B0604020202020204" pitchFamily="34" charset="0"/>
              </a:defRPr>
            </a:lvl3pPr>
            <a:lvl4pPr marL="1657350" indent="-285750">
              <a:buClr>
                <a:srgbClr val="1B4954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Trebuchet MS Regular"/>
                <a:cs typeface="Arial" panose="020B0604020202020204" pitchFamily="34" charset="0"/>
              </a:defRPr>
            </a:lvl4pPr>
            <a:lvl5pPr marL="2114550" indent="-285750">
              <a:buClr>
                <a:srgbClr val="1B4954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Trebuchet MS Regular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51F39-4ABD-F84D-AD6C-39BB28EF8E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512397"/>
            <a:ext cx="982663" cy="273844"/>
          </a:xfrm>
        </p:spPr>
        <p:txBody>
          <a:bodyPr/>
          <a:lstStyle>
            <a:lvl1pPr>
              <a:defRPr b="0" i="0">
                <a:solidFill>
                  <a:srgbClr val="1B4954"/>
                </a:solidFill>
              </a:defRPr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47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488479-7835-DA49-AD20-3A1819D4F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" y="5943"/>
            <a:ext cx="9122867" cy="51316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3206588"/>
            <a:ext cx="7323668" cy="8084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Trebuchet MS Regular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fld id="{2B042CE3-6392-4968-B209-93A52C29936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E3BE2B-1B60-0844-8D6B-0388519B9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430448"/>
            <a:ext cx="4902451" cy="1835265"/>
          </a:xfrm>
        </p:spPr>
        <p:txBody>
          <a:bodyPr>
            <a:normAutofit/>
          </a:bodyPr>
          <a:lstStyle>
            <a:lvl1pPr algn="l">
              <a:lnSpc>
                <a:spcPts val="5380"/>
              </a:lnSpc>
              <a:defRPr sz="48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altLang="en-US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2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E4B6F1B-7057-6E46-AADE-B853CA149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" y="5943"/>
            <a:ext cx="9122867" cy="51316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A0ACE4-6AE5-4743-84A4-18FAB85560A5}"/>
              </a:ext>
            </a:extLst>
          </p:cNvPr>
          <p:cNvSpPr/>
          <p:nvPr userDrawn="1"/>
        </p:nvSpPr>
        <p:spPr>
          <a:xfrm>
            <a:off x="314696" y="302821"/>
            <a:ext cx="8526483" cy="4536374"/>
          </a:xfrm>
          <a:prstGeom prst="rect">
            <a:avLst/>
          </a:prstGeom>
          <a:solidFill>
            <a:srgbClr val="0043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4512397"/>
            <a:ext cx="982663" cy="273844"/>
          </a:xfrm>
        </p:spPr>
        <p:txBody>
          <a:bodyPr/>
          <a:lstStyle>
            <a:lvl1pPr>
              <a:defRPr b="0" i="0">
                <a:solidFill>
                  <a:srgbClr val="1B4954"/>
                </a:solidFill>
              </a:defRPr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44B2701-F18F-974C-B9CB-0395C37E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821"/>
            <a:ext cx="8229600" cy="739378"/>
          </a:xfrm>
        </p:spPr>
        <p:txBody>
          <a:bodyPr>
            <a:normAutofit/>
          </a:bodyPr>
          <a:lstStyle>
            <a:lvl1pPr algn="l">
              <a:defRPr sz="3600" b="0" i="0">
                <a:solidFill>
                  <a:schemeClr val="bg1"/>
                </a:solidFill>
                <a:latin typeface="Trebuchet MS Regular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DECB15-F6A3-9747-A738-1E264260DD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3" y="8484"/>
            <a:ext cx="9128917" cy="5135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628"/>
            <a:ext cx="8229600" cy="739378"/>
          </a:xfrm>
        </p:spPr>
        <p:txBody>
          <a:bodyPr/>
          <a:lstStyle>
            <a:lvl1pPr algn="l">
              <a:defRPr b="0" i="0">
                <a:solidFill>
                  <a:srgbClr val="1B495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27405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 sz="2800" b="0" i="0">
                <a:solidFill>
                  <a:schemeClr val="tx1"/>
                </a:solidFill>
                <a:latin typeface="Trebuchet MS Regular"/>
              </a:defRPr>
            </a:lvl1pPr>
            <a:lvl2pPr>
              <a:buClr>
                <a:schemeClr val="accent4"/>
              </a:buClr>
              <a:defRPr sz="2400" b="0" i="0">
                <a:solidFill>
                  <a:schemeClr val="tx1"/>
                </a:solidFill>
                <a:latin typeface="Trebuchet MS Regular"/>
              </a:defRPr>
            </a:lvl2pPr>
            <a:lvl3pPr>
              <a:buClr>
                <a:schemeClr val="accent4"/>
              </a:buClr>
              <a:defRPr sz="2000" b="0" i="0">
                <a:solidFill>
                  <a:schemeClr val="tx1"/>
                </a:solidFill>
                <a:latin typeface="Trebuchet MS Regular"/>
              </a:defRPr>
            </a:lvl3pPr>
            <a:lvl4pPr>
              <a:buClr>
                <a:schemeClr val="accent4"/>
              </a:buClr>
              <a:defRPr sz="1800" b="0" i="0">
                <a:solidFill>
                  <a:schemeClr val="tx1"/>
                </a:solidFill>
                <a:latin typeface="Trebuchet MS Regular"/>
              </a:defRPr>
            </a:lvl4pPr>
            <a:lvl5pPr>
              <a:buClr>
                <a:schemeClr val="accent4"/>
              </a:buClr>
              <a:defRPr sz="1800" b="0" i="0">
                <a:solidFill>
                  <a:schemeClr val="tx1"/>
                </a:solidFill>
                <a:latin typeface="Trebuchet MS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127405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 sz="2800" b="0" i="0">
                <a:solidFill>
                  <a:schemeClr val="tx1"/>
                </a:solidFill>
                <a:latin typeface="Trebuchet MS Regular"/>
              </a:defRPr>
            </a:lvl1pPr>
            <a:lvl2pPr>
              <a:buClr>
                <a:schemeClr val="accent4"/>
              </a:buClr>
              <a:defRPr sz="2400" b="0" i="0">
                <a:solidFill>
                  <a:schemeClr val="tx1"/>
                </a:solidFill>
                <a:latin typeface="Trebuchet MS Regular"/>
              </a:defRPr>
            </a:lvl2pPr>
            <a:lvl3pPr>
              <a:buClr>
                <a:schemeClr val="accent4"/>
              </a:buClr>
              <a:defRPr sz="2000" b="0" i="0">
                <a:solidFill>
                  <a:schemeClr val="tx1"/>
                </a:solidFill>
                <a:latin typeface="Trebuchet MS Regular"/>
              </a:defRPr>
            </a:lvl3pPr>
            <a:lvl4pPr>
              <a:buClr>
                <a:schemeClr val="accent4"/>
              </a:buClr>
              <a:defRPr sz="1800" b="0" i="0">
                <a:solidFill>
                  <a:schemeClr val="tx1"/>
                </a:solidFill>
                <a:latin typeface="Trebuchet MS Regular"/>
              </a:defRPr>
            </a:lvl4pPr>
            <a:lvl5pPr>
              <a:buClr>
                <a:schemeClr val="accent4"/>
              </a:buClr>
              <a:defRPr sz="1800" b="0" i="0">
                <a:solidFill>
                  <a:schemeClr val="tx1"/>
                </a:solidFill>
                <a:latin typeface="Trebuchet MS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657810-B7D6-DB4E-860A-0048B32A38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512397"/>
            <a:ext cx="982663" cy="273844"/>
          </a:xfrm>
        </p:spPr>
        <p:txBody>
          <a:bodyPr/>
          <a:lstStyle>
            <a:lvl1pPr>
              <a:defRPr b="0" i="0">
                <a:solidFill>
                  <a:srgbClr val="1B4954"/>
                </a:solidFill>
              </a:defRPr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18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829CA3-7574-7746-B74F-E30E88E6EA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" y="11887"/>
            <a:ext cx="9122867" cy="513161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32C9511-29F9-7541-BBA0-5B86C5CB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0628"/>
            <a:ext cx="8229600" cy="739378"/>
          </a:xfrm>
        </p:spPr>
        <p:txBody>
          <a:bodyPr/>
          <a:lstStyle>
            <a:lvl1pPr algn="l">
              <a:defRPr b="0" i="0">
                <a:solidFill>
                  <a:srgbClr val="1B495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CD9057-5086-2E4B-B1E3-59D06B65E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27405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 sz="2800" b="0" i="0">
                <a:solidFill>
                  <a:schemeClr val="tx1"/>
                </a:solidFill>
                <a:latin typeface="Trebuchet MS Regular"/>
              </a:defRPr>
            </a:lvl1pPr>
            <a:lvl2pPr>
              <a:buClr>
                <a:schemeClr val="accent4"/>
              </a:buClr>
              <a:defRPr sz="2400" b="0" i="0">
                <a:solidFill>
                  <a:schemeClr val="tx1"/>
                </a:solidFill>
                <a:latin typeface="Trebuchet MS Regular"/>
              </a:defRPr>
            </a:lvl2pPr>
            <a:lvl3pPr>
              <a:buClr>
                <a:schemeClr val="accent4"/>
              </a:buClr>
              <a:defRPr sz="2000" b="0" i="0">
                <a:solidFill>
                  <a:schemeClr val="tx1"/>
                </a:solidFill>
                <a:latin typeface="Trebuchet MS Regular"/>
              </a:defRPr>
            </a:lvl3pPr>
            <a:lvl4pPr>
              <a:buClr>
                <a:schemeClr val="accent4"/>
              </a:buClr>
              <a:defRPr sz="1800" b="0" i="0">
                <a:solidFill>
                  <a:schemeClr val="tx1"/>
                </a:solidFill>
                <a:latin typeface="Trebuchet MS Regular"/>
              </a:defRPr>
            </a:lvl4pPr>
            <a:lvl5pPr>
              <a:buClr>
                <a:schemeClr val="accent4"/>
              </a:buClr>
              <a:defRPr sz="1800" b="0" i="0">
                <a:solidFill>
                  <a:schemeClr val="tx1"/>
                </a:solidFill>
                <a:latin typeface="Trebuchet MS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A0E5C40-2217-0F4D-BFB1-CE25BF03F7E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127405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 sz="2800" b="0" i="0">
                <a:solidFill>
                  <a:schemeClr val="tx1"/>
                </a:solidFill>
                <a:latin typeface="Trebuchet MS Regular"/>
              </a:defRPr>
            </a:lvl1pPr>
            <a:lvl2pPr>
              <a:buClr>
                <a:schemeClr val="accent4"/>
              </a:buClr>
              <a:defRPr sz="2400" b="0" i="0">
                <a:solidFill>
                  <a:schemeClr val="tx1"/>
                </a:solidFill>
                <a:latin typeface="Trebuchet MS Regular"/>
              </a:defRPr>
            </a:lvl2pPr>
            <a:lvl3pPr>
              <a:buClr>
                <a:schemeClr val="accent4"/>
              </a:buClr>
              <a:defRPr sz="2000" b="0" i="0">
                <a:solidFill>
                  <a:schemeClr val="tx1"/>
                </a:solidFill>
                <a:latin typeface="Trebuchet MS Regular"/>
              </a:defRPr>
            </a:lvl3pPr>
            <a:lvl4pPr>
              <a:buClr>
                <a:schemeClr val="accent4"/>
              </a:buClr>
              <a:defRPr sz="1800" b="0" i="0">
                <a:solidFill>
                  <a:schemeClr val="tx1"/>
                </a:solidFill>
                <a:latin typeface="Trebuchet MS Regular"/>
              </a:defRPr>
            </a:lvl4pPr>
            <a:lvl5pPr>
              <a:buClr>
                <a:schemeClr val="accent4"/>
              </a:buClr>
              <a:defRPr sz="1800" b="0" i="0">
                <a:solidFill>
                  <a:schemeClr val="tx1"/>
                </a:solidFill>
                <a:latin typeface="Trebuchet MS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AAA4C0E-2D53-594C-AA44-ED2B57D3CB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512397"/>
            <a:ext cx="982663" cy="273844"/>
          </a:xfrm>
        </p:spPr>
        <p:txBody>
          <a:bodyPr/>
          <a:lstStyle>
            <a:lvl1pPr>
              <a:defRPr b="0" i="0">
                <a:solidFill>
                  <a:srgbClr val="1B4954"/>
                </a:solidFill>
              </a:defRPr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76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079_12_21_RED-PPT-Template_v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noFill/>
            <a:miter lim="400000"/>
          </a:ln>
        </p:spPr>
      </p:pic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4ECB428-361C-4AB5-90B4-75A919FD51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0581" y="3684315"/>
            <a:ext cx="6380624" cy="3348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000">
                <a:solidFill>
                  <a:srgbClr val="050A32"/>
                </a:solidFill>
              </a:defRPr>
            </a:lvl1pPr>
            <a:lvl2pPr marL="342900" indent="0">
              <a:buNone/>
              <a:defRPr sz="3000"/>
            </a:lvl2pPr>
            <a:lvl3pPr marL="685800" indent="0">
              <a:buNone/>
              <a:defRPr sz="3000"/>
            </a:lvl3pPr>
            <a:lvl4pPr marL="1028700" indent="0">
              <a:buNone/>
              <a:defRPr sz="3000"/>
            </a:lvl4pPr>
            <a:lvl5pPr marL="1371600" indent="0">
              <a:buNone/>
              <a:defRPr sz="3000"/>
            </a:lvl5pPr>
          </a:lstStyle>
          <a:p>
            <a:pPr lvl="0"/>
            <a:r>
              <a:rPr lang="en-US"/>
              <a:t>CLICK TO ADD SUB TITLE</a:t>
            </a:r>
          </a:p>
        </p:txBody>
      </p:sp>
      <p:pic>
        <p:nvPicPr>
          <p:cNvPr id="4" name="Picture 3" descr="ISED FIP">
            <a:extLst>
              <a:ext uri="{FF2B5EF4-FFF2-40B4-BE49-F238E27FC236}">
                <a16:creationId xmlns:a16="http://schemas.microsoft.com/office/drawing/2014/main" id="{536203FA-75F8-A50A-7F7E-00C38613E1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513" y="337742"/>
            <a:ext cx="2482371" cy="126877"/>
          </a:xfrm>
          <a:prstGeom prst="rect">
            <a:avLst/>
          </a:prstGeom>
        </p:spPr>
      </p:pic>
      <p:pic>
        <p:nvPicPr>
          <p:cNvPr id="5" name="Picture 4" descr="Canada Wordmark">
            <a:extLst>
              <a:ext uri="{FF2B5EF4-FFF2-40B4-BE49-F238E27FC236}">
                <a16:creationId xmlns:a16="http://schemas.microsoft.com/office/drawing/2014/main" id="{1CBA6448-5FD5-E8C2-1437-4B3FC159A0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97925" y="304846"/>
            <a:ext cx="733198" cy="174813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E3F0ED0C-BECA-EA3E-D547-8EBCBD09F3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513" y="200127"/>
            <a:ext cx="4860000" cy="1628954"/>
          </a:xfrm>
          <a:prstGeom prst="rect">
            <a:avLst/>
          </a:prstGeom>
          <a:solidFill>
            <a:srgbClr val="050A32"/>
          </a:solidFill>
          <a:ln w="254000">
            <a:noFill/>
          </a:ln>
        </p:spPr>
        <p:txBody>
          <a:bodyPr wrap="square" lIns="288000" tIns="360000" rIns="288000" bIns="288000">
            <a:spAutoFit/>
          </a:bodyPr>
          <a:lstStyle>
            <a:lvl1pPr>
              <a:lnSpc>
                <a:spcPts val="3750"/>
              </a:lnSpc>
              <a:defRPr lang="en-US" sz="4050" dirty="0" err="1" smtClean="0">
                <a:solidFill>
                  <a:srgbClr val="FFD374"/>
                </a:solidFill>
              </a:defRPr>
            </a:lvl1pPr>
          </a:lstStyle>
          <a:p>
            <a:r>
              <a:rPr lang="en-US"/>
              <a:t>Click to add main title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385374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3348021"/>
            <a:ext cx="6858000" cy="1231118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2770782"/>
            <a:ext cx="6858000" cy="565519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CD60-FB33-43CB-92AA-635E5E61BA58}" type="datetimeFigureOut">
              <a:rPr lang="en-CA" smtClean="0"/>
              <a:t>2025-09-17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C57D-E8E6-44CE-9274-2E5C337F51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08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73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4767263"/>
            <a:ext cx="982663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rgbClr val="1B4954"/>
                </a:solidFill>
                <a:latin typeface="Trebuchet MS Regular"/>
              </a:defRPr>
            </a:lvl1pPr>
          </a:lstStyle>
          <a:p>
            <a:fld id="{4AF31215-D414-49A1-B0BE-FA6A849F09B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80" r:id="rId2"/>
    <p:sldLayoutId id="2147483954" r:id="rId3"/>
    <p:sldLayoutId id="2147483955" r:id="rId4"/>
    <p:sldLayoutId id="2147483981" r:id="rId5"/>
    <p:sldLayoutId id="2147483959" r:id="rId6"/>
    <p:sldLayoutId id="2147483962" r:id="rId7"/>
    <p:sldLayoutId id="2147484000" r:id="rId8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3600" b="0" i="0" kern="1200" dirty="0">
          <a:solidFill>
            <a:srgbClr val="1B4954"/>
          </a:solidFill>
          <a:latin typeface="Trebuchet MS Regular"/>
          <a:ea typeface="ヒラギノ角ゴ Pro W3" pitchFamily="126" charset="-128"/>
          <a:cs typeface="Arial" panose="020B060402020202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9pPr>
    </p:titleStyle>
    <p:bodyStyle>
      <a:lvl1pPr marL="0" marR="0" indent="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4"/>
        </a:buClr>
        <a:buSzPct val="80000"/>
        <a:buFontTx/>
        <a:buNone/>
        <a:tabLst/>
        <a:defRPr lang="en-CA" sz="2600" b="0" i="0" kern="1200" dirty="0">
          <a:solidFill>
            <a:srgbClr val="595959"/>
          </a:solidFill>
          <a:latin typeface="Trebuchet MS Regular" panose="020B0603020202020204" pitchFamily="34" charset="0"/>
          <a:ea typeface="ヒラギノ角ゴ Pro W3" pitchFamily="126" charset="-128"/>
          <a:cs typeface="Arial" panose="020B0604020202020204" pitchFamily="34" charset="0"/>
        </a:defRPr>
      </a:lvl1pPr>
      <a:lvl2pPr marL="457200" marR="0" indent="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4"/>
        </a:buClr>
        <a:buSzPct val="80000"/>
        <a:buFontTx/>
        <a:buNone/>
        <a:tabLst/>
        <a:defRPr lang="en-CA" sz="2400" b="0" i="0" kern="1200" dirty="0">
          <a:solidFill>
            <a:srgbClr val="595959"/>
          </a:solidFill>
          <a:latin typeface="Trebuchet MS Regular" panose="020B0603020202020204" pitchFamily="34" charset="0"/>
          <a:ea typeface="ヒラギノ角ゴ Pro W3" pitchFamily="126" charset="-128"/>
          <a:cs typeface="Arial" panose="020B0604020202020204" pitchFamily="34" charset="0"/>
        </a:defRPr>
      </a:lvl2pPr>
      <a:lvl3pPr marL="914400" marR="0" indent="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4"/>
        </a:buClr>
        <a:buSzPct val="80000"/>
        <a:buFontTx/>
        <a:buNone/>
        <a:tabLst/>
        <a:defRPr lang="en-CA" sz="2200" b="0" i="0" kern="1200" dirty="0">
          <a:solidFill>
            <a:srgbClr val="595959"/>
          </a:solidFill>
          <a:latin typeface="Trebuchet MS Regular" panose="020B0603020202020204" pitchFamily="34" charset="0"/>
          <a:ea typeface="ヒラギノ角ゴ Pro W3" pitchFamily="126" charset="-128"/>
          <a:cs typeface="Arial" panose="020B0604020202020204" pitchFamily="34" charset="0"/>
        </a:defRPr>
      </a:lvl3pPr>
      <a:lvl4pPr marL="1371600" marR="0" indent="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4"/>
        </a:buClr>
        <a:buSzPct val="80000"/>
        <a:buFontTx/>
        <a:buNone/>
        <a:tabLst/>
        <a:defRPr lang="en-CA" sz="2000" b="0" i="0" kern="1200" dirty="0">
          <a:solidFill>
            <a:srgbClr val="595959"/>
          </a:solidFill>
          <a:latin typeface="Trebuchet MS Regular" panose="020B0603020202020204" pitchFamily="34" charset="0"/>
          <a:ea typeface="ヒラギノ角ゴ Pro W3" pitchFamily="126" charset="-128"/>
          <a:cs typeface="Arial" panose="020B0604020202020204" pitchFamily="34" charset="0"/>
        </a:defRPr>
      </a:lvl4pPr>
      <a:lvl5pPr marL="1828800" marR="0" indent="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4"/>
        </a:buClr>
        <a:buSzPct val="80000"/>
        <a:buFontTx/>
        <a:buNone/>
        <a:tabLst/>
        <a:defRPr lang="en-US" b="0" i="0" kern="1200" dirty="0">
          <a:solidFill>
            <a:srgbClr val="595959"/>
          </a:solidFill>
          <a:latin typeface="Trebuchet MS Regular" panose="020B0603020202020204" pitchFamily="34" charset="0"/>
          <a:ea typeface="ヒラギノ角ゴ Pro W3" pitchFamily="126" charset="-128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369219"/>
            <a:ext cx="76753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6E0CD60-FB33-43CB-92AA-635E5E61BA58}" type="datetimeFigureOut">
              <a:rPr lang="en-CA" smtClean="0"/>
              <a:t>2025-09-17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6DCC57D-E8E6-44CE-9274-2E5C337F51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8145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  <p:sldLayoutId id="2147483999" r:id="rId17"/>
    <p:sldLayoutId id="2147484001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ennio.palombizio@ised-isde.gc.ca" TargetMode="Externa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7A2C4C-E1A6-858A-4A6F-9E0A5E6E5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76" y="1206945"/>
            <a:ext cx="8022995" cy="1439158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CA" sz="2700" dirty="0"/>
              <a:t>A PULSE ON THE TOURISM WORKFORCE: </a:t>
            </a:r>
            <a:br>
              <a:rPr lang="en-CA" sz="2700" dirty="0"/>
            </a:br>
            <a:r>
              <a:rPr lang="en-CA" sz="2400" dirty="0"/>
              <a:t>Knowing the People that Drive the Sector Forward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49099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72625702-6572-F74F-2646-0B09AE756B98}"/>
              </a:ext>
            </a:extLst>
          </p:cNvPr>
          <p:cNvSpPr/>
          <p:nvPr/>
        </p:nvSpPr>
        <p:spPr>
          <a:xfrm rot="10800000" flipV="1">
            <a:off x="2137981" y="823938"/>
            <a:ext cx="933798" cy="868931"/>
          </a:xfrm>
          <a:prstGeom prst="triangl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83000">
                <a:schemeClr val="accent6">
                  <a:lumMod val="100000"/>
                </a:schemeClr>
              </a:gs>
            </a:gsLst>
            <a:lin ang="16200000" scaled="1"/>
            <a:tileRect/>
          </a:gradFill>
          <a:ln w="63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44558A4-F493-56EC-E89D-90ADBC5D422C}"/>
              </a:ext>
            </a:extLst>
          </p:cNvPr>
          <p:cNvCxnSpPr>
            <a:cxnSpLocks/>
          </p:cNvCxnSpPr>
          <p:nvPr/>
        </p:nvCxnSpPr>
        <p:spPr>
          <a:xfrm>
            <a:off x="4169103" y="645212"/>
            <a:ext cx="0" cy="250038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B35779-87BE-5FDC-503D-3835FFE7ABB2}"/>
              </a:ext>
            </a:extLst>
          </p:cNvPr>
          <p:cNvCxnSpPr>
            <a:cxnSpLocks/>
          </p:cNvCxnSpPr>
          <p:nvPr/>
        </p:nvCxnSpPr>
        <p:spPr>
          <a:xfrm>
            <a:off x="4162680" y="2750124"/>
            <a:ext cx="0" cy="239337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ADAC463-AE83-8195-A1D8-EE18ADDE4C7E}"/>
              </a:ext>
            </a:extLst>
          </p:cNvPr>
          <p:cNvSpPr txBox="1"/>
          <p:nvPr/>
        </p:nvSpPr>
        <p:spPr>
          <a:xfrm>
            <a:off x="2156713" y="1134869"/>
            <a:ext cx="921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1900">
                <a:solidFill>
                  <a:srgbClr val="A2CF49">
                    <a:lumMod val="50000"/>
                  </a:srgbClr>
                </a:solidFill>
                <a:latin typeface="Abadi Extra Light" panose="020B0204020104020204" pitchFamily="34" charset="0"/>
              </a:rPr>
              <a:t>9.2% </a:t>
            </a:r>
          </a:p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900">
                <a:solidFill>
                  <a:srgbClr val="A2CF49">
                    <a:lumMod val="50000"/>
                  </a:srgbClr>
                </a:solidFill>
                <a:latin typeface="Abadi Extra Light" panose="020B0204020104020204" pitchFamily="34" charset="0"/>
              </a:rPr>
              <a:t>Y-o-Y increase</a:t>
            </a:r>
          </a:p>
        </p:txBody>
      </p:sp>
      <p:sp>
        <p:nvSpPr>
          <p:cNvPr id="50" name="Diamond 49">
            <a:extLst>
              <a:ext uri="{FF2B5EF4-FFF2-40B4-BE49-F238E27FC236}">
                <a16:creationId xmlns:a16="http://schemas.microsoft.com/office/drawing/2014/main" id="{AA7DC70F-7022-230F-A2B8-4E607B3A2B05}"/>
              </a:ext>
            </a:extLst>
          </p:cNvPr>
          <p:cNvSpPr/>
          <p:nvPr/>
        </p:nvSpPr>
        <p:spPr>
          <a:xfrm>
            <a:off x="4103812" y="4507990"/>
            <a:ext cx="124508" cy="126440"/>
          </a:xfrm>
          <a:prstGeom prst="diamond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endParaRPr lang="en-CA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55" name="Diamond 54">
            <a:extLst>
              <a:ext uri="{FF2B5EF4-FFF2-40B4-BE49-F238E27FC236}">
                <a16:creationId xmlns:a16="http://schemas.microsoft.com/office/drawing/2014/main" id="{8F73FF37-EB64-E3AD-F2A0-C22394571CB5}"/>
              </a:ext>
            </a:extLst>
          </p:cNvPr>
          <p:cNvSpPr/>
          <p:nvPr/>
        </p:nvSpPr>
        <p:spPr>
          <a:xfrm>
            <a:off x="4100427" y="3080365"/>
            <a:ext cx="124508" cy="126440"/>
          </a:xfrm>
          <a:prstGeom prst="diamond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endParaRPr lang="en-CA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1B902E2-3B0A-6CC7-5524-B244ED51F80B}"/>
              </a:ext>
            </a:extLst>
          </p:cNvPr>
          <p:cNvSpPr txBox="1"/>
          <p:nvPr/>
        </p:nvSpPr>
        <p:spPr>
          <a:xfrm>
            <a:off x="4286297" y="4379087"/>
            <a:ext cx="921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2100">
                <a:solidFill>
                  <a:schemeClr val="bg1"/>
                </a:solidFill>
                <a:latin typeface="Abadi Extra Light" panose="020B0204020104020204" pitchFamily="34" charset="0"/>
              </a:rPr>
              <a:t>12.9%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A16C828-E451-6357-DA38-F8C370CF5DD4}"/>
              </a:ext>
            </a:extLst>
          </p:cNvPr>
          <p:cNvSpPr txBox="1"/>
          <p:nvPr/>
        </p:nvSpPr>
        <p:spPr>
          <a:xfrm>
            <a:off x="4191722" y="2950810"/>
            <a:ext cx="11801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2100">
                <a:solidFill>
                  <a:schemeClr val="bg1"/>
                </a:solidFill>
                <a:latin typeface="Abadi Extra Light" panose="020B0204020104020204" pitchFamily="34" charset="0"/>
              </a:rPr>
              <a:t>99.9%</a:t>
            </a:r>
            <a:endParaRPr lang="en-CA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161E9A-737F-D9B9-FBA6-73E24B074137}"/>
              </a:ext>
            </a:extLst>
          </p:cNvPr>
          <p:cNvGrpSpPr/>
          <p:nvPr/>
        </p:nvGrpSpPr>
        <p:grpSpPr>
          <a:xfrm>
            <a:off x="2706378" y="2096637"/>
            <a:ext cx="2976513" cy="702412"/>
            <a:chOff x="6872273" y="108387"/>
            <a:chExt cx="3326733" cy="1288568"/>
          </a:xfrm>
        </p:grpSpPr>
        <p:sp>
          <p:nvSpPr>
            <p:cNvPr id="4" name="Rectangle: Diagonal Corners Rounded 3">
              <a:extLst>
                <a:ext uri="{FF2B5EF4-FFF2-40B4-BE49-F238E27FC236}">
                  <a16:creationId xmlns:a16="http://schemas.microsoft.com/office/drawing/2014/main" id="{DAEC3731-246A-05DD-8ED1-4A1A711B64D5}"/>
                </a:ext>
              </a:extLst>
            </p:cNvPr>
            <p:cNvSpPr/>
            <p:nvPr/>
          </p:nvSpPr>
          <p:spPr>
            <a:xfrm>
              <a:off x="6873035" y="108387"/>
              <a:ext cx="3325971" cy="1288568"/>
            </a:xfrm>
            <a:prstGeom prst="round2DiagRect">
              <a:avLst/>
            </a:prstGeom>
            <a:gradFill flip="none" rotWithShape="1">
              <a:gsLst>
                <a:gs pos="0">
                  <a:schemeClr val="tx1">
                    <a:lumMod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 fontAlgn="auto">
                <a:spcBef>
                  <a:spcPts val="0"/>
                </a:spcBef>
                <a:spcAft>
                  <a:spcPts val="0"/>
                </a:spcAft>
              </a:pPr>
              <a:endParaRPr lang="en-CA" sz="1350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EFB2F49-83AD-205E-C059-1EB9B6901993}"/>
                </a:ext>
              </a:extLst>
            </p:cNvPr>
            <p:cNvSpPr txBox="1"/>
            <p:nvPr/>
          </p:nvSpPr>
          <p:spPr>
            <a:xfrm>
              <a:off x="6872273" y="209895"/>
              <a:ext cx="3325971" cy="1164749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342892" fontAlgn="auto">
                <a:spcBef>
                  <a:spcPts val="0"/>
                </a:spcBef>
                <a:spcAft>
                  <a:spcPts val="0"/>
                </a:spcAft>
                <a:defRPr sz="1350">
                  <a:solidFill>
                    <a:prstClr val="white"/>
                  </a:solidFill>
                  <a:latin typeface="Corbel" panose="020B0503020204020204"/>
                  <a:ea typeface="+mn-ea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CA" sz="1700" dirty="0">
                  <a:latin typeface="Abadi Extra Light" panose="020B0204020104020204" pitchFamily="34" charset="0"/>
                </a:rPr>
                <a:t>TOURISM BUSINESSES </a:t>
              </a:r>
            </a:p>
            <a:p>
              <a:r>
                <a:rPr lang="en-CA" sz="1700" dirty="0">
                  <a:latin typeface="Abadi Extra Light" panose="020B0204020104020204" pitchFamily="34" charset="0"/>
                </a:rPr>
                <a:t>- SMEs(%)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63B3AF-B74E-E030-CC32-C24F7DD6C6F6}"/>
              </a:ext>
            </a:extLst>
          </p:cNvPr>
          <p:cNvGrpSpPr/>
          <p:nvPr/>
        </p:nvGrpSpPr>
        <p:grpSpPr>
          <a:xfrm>
            <a:off x="2721730" y="3506193"/>
            <a:ext cx="2976513" cy="702412"/>
            <a:chOff x="6872273" y="108387"/>
            <a:chExt cx="3326733" cy="1288568"/>
          </a:xfrm>
        </p:grpSpPr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id="{2E0B4525-21EB-3AAE-68CE-CCBF5CF86D55}"/>
                </a:ext>
              </a:extLst>
            </p:cNvPr>
            <p:cNvSpPr/>
            <p:nvPr/>
          </p:nvSpPr>
          <p:spPr>
            <a:xfrm>
              <a:off x="6873035" y="108387"/>
              <a:ext cx="3325971" cy="1288568"/>
            </a:xfrm>
            <a:prstGeom prst="round2DiagRect">
              <a:avLst/>
            </a:prstGeom>
            <a:gradFill flip="none" rotWithShape="1">
              <a:gsLst>
                <a:gs pos="0">
                  <a:schemeClr val="tx1">
                    <a:lumMod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 fontAlgn="auto">
                <a:spcBef>
                  <a:spcPts val="0"/>
                </a:spcBef>
                <a:spcAft>
                  <a:spcPts val="0"/>
                </a:spcAft>
              </a:pPr>
              <a:endParaRPr lang="en-CA" sz="1700">
                <a:solidFill>
                  <a:prstClr val="white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FD5D60-4E43-8462-44BB-83A4E1E49EE1}"/>
                </a:ext>
              </a:extLst>
            </p:cNvPr>
            <p:cNvSpPr txBox="1"/>
            <p:nvPr/>
          </p:nvSpPr>
          <p:spPr>
            <a:xfrm>
              <a:off x="6872273" y="209895"/>
              <a:ext cx="3325971" cy="1164749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342892" fontAlgn="auto">
                <a:spcBef>
                  <a:spcPts val="0"/>
                </a:spcBef>
                <a:spcAft>
                  <a:spcPts val="0"/>
                </a:spcAft>
                <a:defRPr sz="1350">
                  <a:solidFill>
                    <a:prstClr val="white"/>
                  </a:solidFill>
                  <a:latin typeface="Corbel" panose="020B0503020204020204"/>
                  <a:ea typeface="+mn-ea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CA" sz="1700" dirty="0">
                  <a:latin typeface="Abadi Extra Light" panose="020B0204020104020204" pitchFamily="34" charset="0"/>
                </a:rPr>
                <a:t>TOURISM BUSINESSES </a:t>
              </a:r>
            </a:p>
            <a:p>
              <a:r>
                <a:rPr lang="en-CA" sz="1700" dirty="0">
                  <a:latin typeface="Abadi Extra Light" panose="020B0204020104020204" pitchFamily="34" charset="0"/>
                </a:rPr>
                <a:t>- RURAL(%)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442904E-BF98-D3D0-FB12-31F6BD0C7285}"/>
              </a:ext>
            </a:extLst>
          </p:cNvPr>
          <p:cNvSpPr txBox="1"/>
          <p:nvPr/>
        </p:nvSpPr>
        <p:spPr>
          <a:xfrm>
            <a:off x="3093421" y="2950516"/>
            <a:ext cx="921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2100">
                <a:solidFill>
                  <a:schemeClr val="bg1"/>
                </a:solidFill>
                <a:latin typeface="Abadi Extra Light" panose="020B0204020104020204" pitchFamily="34" charset="0"/>
              </a:rPr>
              <a:t>2024</a:t>
            </a:r>
            <a:endParaRPr lang="en-CA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501D7D7-00BE-89F6-96B6-DDD142D33D46}"/>
              </a:ext>
            </a:extLst>
          </p:cNvPr>
          <p:cNvSpPr txBox="1"/>
          <p:nvPr/>
        </p:nvSpPr>
        <p:spPr>
          <a:xfrm>
            <a:off x="3097148" y="4390375"/>
            <a:ext cx="921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2100">
                <a:solidFill>
                  <a:schemeClr val="bg1"/>
                </a:solidFill>
                <a:latin typeface="Abadi Extra Light" panose="020B0204020104020204" pitchFamily="34" charset="0"/>
              </a:rPr>
              <a:t>2024</a:t>
            </a:r>
            <a:endParaRPr lang="en-CA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76" name="Diamond 75">
            <a:extLst>
              <a:ext uri="{FF2B5EF4-FFF2-40B4-BE49-F238E27FC236}">
                <a16:creationId xmlns:a16="http://schemas.microsoft.com/office/drawing/2014/main" id="{690BC51F-93EE-8938-FCBC-B845C73E4204}"/>
              </a:ext>
            </a:extLst>
          </p:cNvPr>
          <p:cNvSpPr/>
          <p:nvPr/>
        </p:nvSpPr>
        <p:spPr>
          <a:xfrm>
            <a:off x="4106850" y="859876"/>
            <a:ext cx="124508" cy="126440"/>
          </a:xfrm>
          <a:prstGeom prst="diamond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endParaRPr lang="en-CA" sz="1350">
              <a:solidFill>
                <a:prstClr val="white"/>
              </a:solidFill>
              <a:latin typeface="Corbel" panose="020B0503020204020204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FECAAE6-194D-09C9-4BB9-3816EBC04427}"/>
              </a:ext>
            </a:extLst>
          </p:cNvPr>
          <p:cNvGrpSpPr/>
          <p:nvPr/>
        </p:nvGrpSpPr>
        <p:grpSpPr>
          <a:xfrm>
            <a:off x="2712801" y="115020"/>
            <a:ext cx="2976513" cy="521524"/>
            <a:chOff x="6872273" y="108387"/>
            <a:chExt cx="3326733" cy="1288568"/>
          </a:xfrm>
        </p:grpSpPr>
        <p:sp>
          <p:nvSpPr>
            <p:cNvPr id="79" name="Rectangle: Diagonal Corners Rounded 78">
              <a:extLst>
                <a:ext uri="{FF2B5EF4-FFF2-40B4-BE49-F238E27FC236}">
                  <a16:creationId xmlns:a16="http://schemas.microsoft.com/office/drawing/2014/main" id="{3E2411DD-AE14-DF27-1467-7FFE727B00CD}"/>
                </a:ext>
              </a:extLst>
            </p:cNvPr>
            <p:cNvSpPr/>
            <p:nvPr/>
          </p:nvSpPr>
          <p:spPr>
            <a:xfrm>
              <a:off x="6873035" y="108387"/>
              <a:ext cx="3325971" cy="1288568"/>
            </a:xfrm>
            <a:prstGeom prst="round2DiagRect">
              <a:avLst/>
            </a:prstGeom>
            <a:gradFill flip="none" rotWithShape="1">
              <a:gsLst>
                <a:gs pos="0">
                  <a:schemeClr val="tx1">
                    <a:lumMod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 fontAlgn="auto">
                <a:spcBef>
                  <a:spcPts val="0"/>
                </a:spcBef>
                <a:spcAft>
                  <a:spcPts val="0"/>
                </a:spcAft>
              </a:pPr>
              <a:endParaRPr lang="en-CA" sz="1700">
                <a:solidFill>
                  <a:prstClr val="white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3B009A3-F4CB-6FAD-15CB-4D1EC63DD4D1}"/>
                </a:ext>
              </a:extLst>
            </p:cNvPr>
            <p:cNvSpPr txBox="1"/>
            <p:nvPr/>
          </p:nvSpPr>
          <p:spPr>
            <a:xfrm>
              <a:off x="6872273" y="209894"/>
              <a:ext cx="3325971" cy="898438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342892" fontAlgn="auto">
                <a:spcBef>
                  <a:spcPts val="0"/>
                </a:spcBef>
                <a:spcAft>
                  <a:spcPts val="0"/>
                </a:spcAft>
                <a:defRPr sz="1350">
                  <a:solidFill>
                    <a:prstClr val="white"/>
                  </a:solidFill>
                  <a:latin typeface="Corbel" panose="020B0503020204020204"/>
                  <a:ea typeface="+mn-ea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CA" sz="1700" dirty="0">
                  <a:latin typeface="Abadi Extra Light" panose="020B0204020104020204" pitchFamily="34" charset="0"/>
                </a:rPr>
                <a:t>TOURISM BUSINESSES 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9363F40B-8A8C-852B-7E79-2667F6C1607E}"/>
              </a:ext>
            </a:extLst>
          </p:cNvPr>
          <p:cNvSpPr txBox="1"/>
          <p:nvPr/>
        </p:nvSpPr>
        <p:spPr>
          <a:xfrm>
            <a:off x="3099844" y="730027"/>
            <a:ext cx="921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2100">
                <a:solidFill>
                  <a:schemeClr val="bg1"/>
                </a:solidFill>
                <a:latin typeface="Abadi Extra Light" panose="020B0204020104020204" pitchFamily="34" charset="0"/>
              </a:rPr>
              <a:t>2023</a:t>
            </a:r>
            <a:endParaRPr lang="en-CA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83" name="Diamond 82">
            <a:extLst>
              <a:ext uri="{FF2B5EF4-FFF2-40B4-BE49-F238E27FC236}">
                <a16:creationId xmlns:a16="http://schemas.microsoft.com/office/drawing/2014/main" id="{6A67B796-F710-DB23-148B-DB979CAB2139}"/>
              </a:ext>
            </a:extLst>
          </p:cNvPr>
          <p:cNvSpPr/>
          <p:nvPr/>
        </p:nvSpPr>
        <p:spPr>
          <a:xfrm>
            <a:off x="4105568" y="1498153"/>
            <a:ext cx="124508" cy="126440"/>
          </a:xfrm>
          <a:prstGeom prst="diamond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endParaRPr lang="en-CA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8D909B0-D787-AD25-320F-F04461AC2206}"/>
              </a:ext>
            </a:extLst>
          </p:cNvPr>
          <p:cNvSpPr txBox="1"/>
          <p:nvPr/>
        </p:nvSpPr>
        <p:spPr>
          <a:xfrm>
            <a:off x="4268568" y="1368598"/>
            <a:ext cx="11801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2100">
                <a:solidFill>
                  <a:schemeClr val="bg1"/>
                </a:solidFill>
                <a:latin typeface="Abadi Extra Light" panose="020B0204020104020204" pitchFamily="34" charset="0"/>
              </a:rPr>
              <a:t>265,841</a:t>
            </a:r>
            <a:endParaRPr lang="en-CA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D1ACB0-9C37-A9DD-FED1-D0D5509BB23D}"/>
              </a:ext>
            </a:extLst>
          </p:cNvPr>
          <p:cNvSpPr txBox="1"/>
          <p:nvPr/>
        </p:nvSpPr>
        <p:spPr>
          <a:xfrm>
            <a:off x="4277963" y="761806"/>
            <a:ext cx="1172446" cy="39241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2100">
                <a:solidFill>
                  <a:schemeClr val="bg1"/>
                </a:solidFill>
                <a:latin typeface="Abadi Extra Light"/>
              </a:rPr>
              <a:t>243,274</a:t>
            </a:r>
            <a:endParaRPr lang="en-CA">
              <a:solidFill>
                <a:schemeClr val="bg1"/>
              </a:solidFill>
              <a:latin typeface="Abadi Extra Light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A14FF37-375F-CD37-F26B-9644DD7A7C12}"/>
              </a:ext>
            </a:extLst>
          </p:cNvPr>
          <p:cNvSpPr txBox="1"/>
          <p:nvPr/>
        </p:nvSpPr>
        <p:spPr>
          <a:xfrm>
            <a:off x="3088160" y="1399315"/>
            <a:ext cx="921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2100">
                <a:solidFill>
                  <a:schemeClr val="bg1"/>
                </a:solidFill>
                <a:latin typeface="Abadi Extra Light" panose="020B0204020104020204" pitchFamily="34" charset="0"/>
              </a:rPr>
              <a:t>2024</a:t>
            </a:r>
            <a:endParaRPr lang="en-CA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C78344-12C6-B732-516F-F4F3E99F1122}"/>
              </a:ext>
            </a:extLst>
          </p:cNvPr>
          <p:cNvGrpSpPr/>
          <p:nvPr/>
        </p:nvGrpSpPr>
        <p:grpSpPr>
          <a:xfrm>
            <a:off x="5430562" y="722959"/>
            <a:ext cx="1009009" cy="1061137"/>
            <a:chOff x="3308545" y="2074579"/>
            <a:chExt cx="1009009" cy="1061137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C35F73A9-76F4-C433-BE54-A889B640AB7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79519099"/>
                </p:ext>
              </p:extLst>
            </p:nvPr>
          </p:nvGraphicFramePr>
          <p:xfrm>
            <a:off x="3308545" y="2074579"/>
            <a:ext cx="1009009" cy="10611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E49544-BF2F-D21E-30A3-A4A850DBC95A}"/>
                </a:ext>
              </a:extLst>
            </p:cNvPr>
            <p:cNvSpPr txBox="1"/>
            <p:nvPr/>
          </p:nvSpPr>
          <p:spPr>
            <a:xfrm>
              <a:off x="3395440" y="2243803"/>
              <a:ext cx="838644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89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CA" sz="2100">
                  <a:solidFill>
                    <a:srgbClr val="A2CF49">
                      <a:lumMod val="50000"/>
                    </a:srgbClr>
                  </a:solidFill>
                  <a:latin typeface="Abadi Extra Light" panose="020B0204020104020204" pitchFamily="34" charset="0"/>
                </a:rPr>
                <a:t>5.5% </a:t>
              </a:r>
            </a:p>
            <a:p>
              <a:pPr algn="ctr" defTabSz="34289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CA" sz="900">
                  <a:solidFill>
                    <a:srgbClr val="A2CF49">
                      <a:lumMod val="50000"/>
                    </a:srgbClr>
                  </a:solidFill>
                  <a:latin typeface="Abadi Extra Light" panose="020B0204020104020204" pitchFamily="34" charset="0"/>
                </a:rPr>
                <a:t>of all Canadian businesses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432629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F4A268-0CA7-8C2B-8683-E60EE31CBA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0577" y="1850042"/>
            <a:ext cx="7822847" cy="1003993"/>
          </a:xfrm>
          <a:solidFill>
            <a:schemeClr val="tx1">
              <a:lumMod val="50000"/>
            </a:schemeClr>
          </a:solidFill>
        </p:spPr>
        <p:txBody>
          <a:bodyPr vert="horz" lIns="180000" tIns="180000" rIns="180000" bIns="180000"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CA" sz="2400" dirty="0"/>
              <a:t>TOURISM WORKFORCE PRODUCTS</a:t>
            </a:r>
          </a:p>
        </p:txBody>
      </p:sp>
    </p:spTree>
    <p:extLst>
      <p:ext uri="{BB962C8B-B14F-4D97-AF65-F5344CB8AC3E}">
        <p14:creationId xmlns:p14="http://schemas.microsoft.com/office/powerpoint/2010/main" val="97184624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1BF31-3C5B-6F9B-11EE-E4EEE5B781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0"/>
            <a:ext cx="5637653" cy="825023"/>
          </a:xfrm>
          <a:solidFill>
            <a:schemeClr val="tx1">
              <a:lumMod val="50000"/>
            </a:schemeClr>
          </a:solidFill>
        </p:spPr>
        <p:txBody>
          <a:bodyPr>
            <a:normAutofit fontScale="40000" lnSpcReduction="20000"/>
          </a:bodyPr>
          <a:lstStyle/>
          <a:p>
            <a:r>
              <a:rPr lang="en-CA" dirty="0"/>
              <a:t>Tourism Labour Market Information – </a:t>
            </a:r>
            <a:br>
              <a:rPr lang="en-CA" dirty="0"/>
            </a:br>
            <a:r>
              <a:rPr lang="en-CA" dirty="0"/>
              <a:t>Labour Market Report / Labour Demand and Wage Report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CA1C4-3B17-A4C7-6517-F2C466010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544" y="1531138"/>
            <a:ext cx="1404728" cy="1755909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F849A9-9060-2999-87DA-40D4DC636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382" y="1237839"/>
            <a:ext cx="1442567" cy="1755909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E56AEA-FE49-AC2A-3792-9C10CB048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125" y="289046"/>
            <a:ext cx="1599548" cy="198103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CF25FA-95D2-3C49-B12A-6A1BE35CD281}"/>
              </a:ext>
            </a:extLst>
          </p:cNvPr>
          <p:cNvSpPr txBox="1">
            <a:spLocks/>
          </p:cNvSpPr>
          <p:nvPr/>
        </p:nvSpPr>
        <p:spPr>
          <a:xfrm>
            <a:off x="51010" y="634267"/>
            <a:ext cx="5913372" cy="1346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CA" sz="1600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CA" sz="1600" dirty="0">
                <a:solidFill>
                  <a:schemeClr val="bg1"/>
                </a:solidFill>
              </a:rPr>
              <a:t>A monthly analytical document which details the current labour market intelligence for Canada’s tourism industries specific to the labour force.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6846345-6753-F0F8-F730-9B62D8454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39" y="3064708"/>
            <a:ext cx="1563246" cy="1977936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266A0BD-66C5-8069-5F4A-0BA1BD08C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9" y="2766721"/>
            <a:ext cx="1625669" cy="197058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96B6E-0412-BC4A-CFFC-C8C2ABFDC32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188693" y="3733514"/>
            <a:ext cx="5724508" cy="1043500"/>
          </a:xfrm>
        </p:spPr>
        <p:txBody>
          <a:bodyPr>
            <a:normAutofit/>
          </a:bodyPr>
          <a:lstStyle/>
          <a:p>
            <a:r>
              <a:rPr lang="en-CA" sz="1600" dirty="0">
                <a:solidFill>
                  <a:schemeClr val="bg1"/>
                </a:solidFill>
              </a:rPr>
              <a:t>A quarterly analytical visual report which details the current labour market intelligence for Canada’s tourism industries specific to Job Vacancies, Labour demand, and Wages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08FF7C-703C-9387-5270-3064E0F86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16" y="2208312"/>
            <a:ext cx="1625669" cy="205934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36279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1727D-9F47-0B75-68F2-EB7C8113E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33BC76-02FD-5F9E-A960-CE13D970D9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0577" y="1850043"/>
            <a:ext cx="7822847" cy="1017848"/>
          </a:xfrm>
          <a:solidFill>
            <a:schemeClr val="tx1">
              <a:lumMod val="50000"/>
            </a:schemeClr>
          </a:solidFill>
        </p:spPr>
        <p:txBody>
          <a:bodyPr vert="horz" lIns="180000" tIns="180000" rIns="180000" bIns="180000" rtlCol="0" anchor="ctr">
            <a:normAutofit fontScale="85000"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CA" sz="2400" dirty="0"/>
              <a:t>TOURISM WORKFORCE PRODUCTS</a:t>
            </a:r>
            <a:br>
              <a:rPr lang="en-CA" sz="2400" dirty="0"/>
            </a:br>
            <a:r>
              <a:rPr lang="en-CA" sz="2400" dirty="0"/>
              <a:t>EQUITY SEEKING GROUPS INFOGRAPHICS</a:t>
            </a:r>
          </a:p>
        </p:txBody>
      </p:sp>
    </p:spTree>
    <p:extLst>
      <p:ext uri="{BB962C8B-B14F-4D97-AF65-F5344CB8AC3E}">
        <p14:creationId xmlns:p14="http://schemas.microsoft.com/office/powerpoint/2010/main" val="385292787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28F29-F8A6-DFF1-F94D-3BDB556056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" y="0"/>
            <a:ext cx="5905786" cy="945000"/>
          </a:xfrm>
          <a:solidFill>
            <a:schemeClr val="tx1">
              <a:lumMod val="5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CA" sz="3200" dirty="0"/>
              <a:t>Infographics on Equity-Seeking Groups in the Tourism Labour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2"/>
          </p:nvPr>
        </p:nvSpPr>
        <p:spPr>
          <a:xfrm>
            <a:off x="0" y="1212245"/>
            <a:ext cx="4107977" cy="30270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1600" b="1" u="sng" dirty="0">
                <a:solidFill>
                  <a:schemeClr val="bg1"/>
                </a:solidFill>
              </a:rPr>
              <a:t>Women in Tourism - Highlights</a:t>
            </a:r>
          </a:p>
          <a:p>
            <a:r>
              <a:rPr lang="en-CA" sz="1600" dirty="0">
                <a:solidFill>
                  <a:schemeClr val="bg1"/>
                </a:solidFill>
              </a:rPr>
              <a:t>Women employed in the tourism sector in 2024 declined slightly from 2023 yet generally remained consistent in the total economy.</a:t>
            </a:r>
          </a:p>
          <a:p>
            <a:r>
              <a:rPr lang="en-CA" sz="1600" dirty="0">
                <a:solidFill>
                  <a:schemeClr val="bg1"/>
                </a:solidFill>
              </a:rPr>
              <a:t>In 2024, women continued dominate travel services, food and beverage, and accommodation employment as in 2023, but now consisted half of the employment in Recreation and Entertainment. </a:t>
            </a:r>
          </a:p>
          <a:p>
            <a:r>
              <a:rPr lang="en-CA" sz="1600" dirty="0">
                <a:solidFill>
                  <a:schemeClr val="bg1"/>
                </a:solidFill>
              </a:rPr>
              <a:t>In 2024, female youth employed in tourism remained fairly consistent with 2023 levels.</a:t>
            </a:r>
          </a:p>
          <a:p>
            <a:r>
              <a:rPr lang="en-CA" sz="1600" dirty="0">
                <a:solidFill>
                  <a:schemeClr val="bg1"/>
                </a:solidFill>
              </a:rPr>
              <a:t>In 2024, as in 2023, women employed in tourism by province remained mostly on par with the national average. </a:t>
            </a:r>
          </a:p>
          <a:p>
            <a:r>
              <a:rPr lang="en-CA" sz="1600" dirty="0">
                <a:solidFill>
                  <a:schemeClr val="bg1"/>
                </a:solidFill>
              </a:rPr>
              <a:t>In 2024, Women continued to be more likely than men to be employed part time in the tourism sector and remained less likely to be employed full-time.</a:t>
            </a:r>
          </a:p>
          <a:p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930538" y="4808513"/>
            <a:ext cx="982663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chemeClr val="bg1"/>
                </a:solidFill>
                <a:latin typeface="Trebuchet MS Regular"/>
                <a:ea typeface="ヒラギノ角ゴ Pro W3" pitchFamily="12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9pPr>
          </a:lstStyle>
          <a:p>
            <a:pPr algn="r"/>
            <a:r>
              <a:rPr lang="en-US" altLang="en-US"/>
              <a:t>13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C78D79-8A53-422A-8DD8-15526879716E}"/>
              </a:ext>
            </a:extLst>
          </p:cNvPr>
          <p:cNvSpPr/>
          <p:nvPr/>
        </p:nvSpPr>
        <p:spPr>
          <a:xfrm>
            <a:off x="4107977" y="1617259"/>
            <a:ext cx="2176818" cy="3480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F4E01F-4C0C-1C20-2D2F-EAA190D32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462" y="1161907"/>
            <a:ext cx="1924897" cy="34261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8C965A-8C16-C74E-88F7-D0DB3AA5D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867" y="1496292"/>
            <a:ext cx="1922314" cy="342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2286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54EDE-F789-C4C3-E385-E7D6EF2EC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642B7-0285-602F-19A7-CB082A4820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" y="0"/>
            <a:ext cx="5905786" cy="945000"/>
          </a:xfrm>
          <a:solidFill>
            <a:schemeClr val="tx1">
              <a:lumMod val="5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CA" sz="3200" dirty="0"/>
              <a:t>Infographics on Equity-Seeking Groups in the Tourism Labour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6D844-5572-C0DB-809C-C9EAD9C7165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0" y="1212245"/>
            <a:ext cx="4107977" cy="30270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1600" b="1" u="sng" dirty="0">
                <a:solidFill>
                  <a:schemeClr val="bg1"/>
                </a:solidFill>
              </a:rPr>
              <a:t>Youth Workers in Tourism</a:t>
            </a:r>
          </a:p>
          <a:p>
            <a:r>
              <a:rPr lang="en-CA" sz="1600" dirty="0">
                <a:solidFill>
                  <a:schemeClr val="bg1"/>
                </a:solidFill>
              </a:rPr>
              <a:t>Youth employment in the tourism sector decreased in 2024 from 2023, while remaining consistent in the total economy.</a:t>
            </a:r>
          </a:p>
          <a:p>
            <a:pPr lvl="1"/>
            <a:r>
              <a:rPr lang="en-CA" sz="1000" dirty="0">
                <a:solidFill>
                  <a:schemeClr val="bg1"/>
                </a:solidFill>
              </a:rPr>
              <a:t>In 2024, youth employment in Food and Beverage industry decreased from 2023 yet was still almost half the industry’s employment. </a:t>
            </a:r>
          </a:p>
          <a:p>
            <a:pPr lvl="1"/>
            <a:r>
              <a:rPr lang="en-CA" sz="1000" dirty="0">
                <a:solidFill>
                  <a:schemeClr val="bg1"/>
                </a:solidFill>
              </a:rPr>
              <a:t>Youth employment increased year-over-year by 3.2 p.p. in the Recreation and Entertainment industry to account for over one-third of the industry’s total employment.</a:t>
            </a:r>
          </a:p>
          <a:p>
            <a:r>
              <a:rPr lang="en-CA" sz="1600" dirty="0">
                <a:solidFill>
                  <a:schemeClr val="bg1"/>
                </a:solidFill>
              </a:rPr>
              <a:t>In 2024, youth employment by gender remained fairly consistent with the levels in 2023, with female youth accounting for over one-third of the overall female workforce in tourism and over half of the youth working in tourism.</a:t>
            </a:r>
          </a:p>
          <a:p>
            <a:r>
              <a:rPr lang="en-CA" sz="1600" dirty="0">
                <a:solidFill>
                  <a:schemeClr val="bg1"/>
                </a:solidFill>
              </a:rPr>
              <a:t>In 2024, the youth employment by province jumped to above the national average in seven of ten provinces.. </a:t>
            </a:r>
          </a:p>
          <a:p>
            <a:r>
              <a:rPr lang="en-CA" sz="1600" dirty="0">
                <a:solidFill>
                  <a:schemeClr val="bg1"/>
                </a:solidFill>
              </a:rPr>
              <a:t>Youth continued to be more likely than other age groups to be employed part time in the tourism sector.</a:t>
            </a:r>
          </a:p>
          <a:p>
            <a:endParaRPr lang="en-CA" sz="1600" dirty="0">
              <a:solidFill>
                <a:schemeClr val="bg1"/>
              </a:solidFill>
            </a:endParaRPr>
          </a:p>
          <a:p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FFFEF89-0B24-BCBC-7188-A742FD620C84}"/>
              </a:ext>
            </a:extLst>
          </p:cNvPr>
          <p:cNvSpPr txBox="1">
            <a:spLocks/>
          </p:cNvSpPr>
          <p:nvPr/>
        </p:nvSpPr>
        <p:spPr>
          <a:xfrm>
            <a:off x="7930538" y="4808513"/>
            <a:ext cx="982663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chemeClr val="bg1"/>
                </a:solidFill>
                <a:latin typeface="Trebuchet MS Regular"/>
                <a:ea typeface="ヒラギノ角ゴ Pro W3" pitchFamily="12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9pPr>
          </a:lstStyle>
          <a:p>
            <a:pPr algn="r"/>
            <a:r>
              <a:rPr lang="en-US" altLang="en-US"/>
              <a:t>13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1A5E6B-BA78-2DF7-2E2D-AF4222794DD0}"/>
              </a:ext>
            </a:extLst>
          </p:cNvPr>
          <p:cNvSpPr/>
          <p:nvPr/>
        </p:nvSpPr>
        <p:spPr>
          <a:xfrm>
            <a:off x="4107977" y="1617259"/>
            <a:ext cx="2176818" cy="3480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ACE642-1DA6-D2D5-58E2-9859F47C9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951" y="1212245"/>
            <a:ext cx="1979505" cy="3541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9A3669-3B9F-C7AB-9B8F-A11565AB2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364" y="1513610"/>
            <a:ext cx="1979505" cy="352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9743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1D1FE-7F62-F61C-1626-33BF10230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CD254-6847-743D-C54C-B1D291344D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" y="0"/>
            <a:ext cx="5905786" cy="945000"/>
          </a:xfrm>
          <a:solidFill>
            <a:schemeClr val="tx1">
              <a:lumMod val="5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CA" sz="3200" dirty="0"/>
              <a:t>Infographics on Equity-Seeking Groups in the Tourism Labour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1A99E-0066-BEA8-DED2-CAB9672C768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0" y="1212245"/>
            <a:ext cx="4107977" cy="30270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1600" b="1" u="sng" dirty="0">
                <a:solidFill>
                  <a:schemeClr val="bg1"/>
                </a:solidFill>
              </a:rPr>
              <a:t>Immigrant Workers in Tourism</a:t>
            </a:r>
          </a:p>
          <a:p>
            <a:r>
              <a:rPr lang="en-CA" sz="1600" dirty="0">
                <a:solidFill>
                  <a:schemeClr val="bg1"/>
                </a:solidFill>
              </a:rPr>
              <a:t>Immigrants employed both in the tourism sector and the total economy continued to increase in 2024 from 2023 and 2022, yet the increases were at a faster pace in the tourism sector.</a:t>
            </a:r>
          </a:p>
          <a:p>
            <a:r>
              <a:rPr lang="en-CA" sz="1600" dirty="0">
                <a:solidFill>
                  <a:schemeClr val="bg1"/>
                </a:solidFill>
              </a:rPr>
              <a:t>In 2024, immigrants represented over one-third of the workforce in four of five all tourism industries except Recreation and Entertainment, consistent with 2023 figures.</a:t>
            </a:r>
          </a:p>
          <a:p>
            <a:r>
              <a:rPr lang="en-CA" sz="1600" dirty="0">
                <a:solidFill>
                  <a:schemeClr val="bg1"/>
                </a:solidFill>
              </a:rPr>
              <a:t>All tourism industries saw an increase in the share of immigrant employment relative to 2023.</a:t>
            </a:r>
          </a:p>
          <a:p>
            <a:r>
              <a:rPr lang="en-CA" sz="1600" dirty="0">
                <a:solidFill>
                  <a:schemeClr val="bg1"/>
                </a:solidFill>
              </a:rPr>
              <a:t>In 2024, as in 2023, immigrant employment was above the national average only in BC, Alberta and Ontario. </a:t>
            </a:r>
          </a:p>
          <a:p>
            <a:r>
              <a:rPr lang="en-CA" sz="1600" dirty="0">
                <a:solidFill>
                  <a:schemeClr val="bg1"/>
                </a:solidFill>
              </a:rPr>
              <a:t>In 2024, immigrants in the tourism workforce continued to outpace the non-immigrant workforce, yet they were still more likely than non-immigrants to be employed part time in the tourism sector.</a:t>
            </a:r>
          </a:p>
          <a:p>
            <a:pPr marL="0" indent="0">
              <a:buNone/>
            </a:pP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E10B5C-0107-B5AA-A541-B4FE9B33B9FA}"/>
              </a:ext>
            </a:extLst>
          </p:cNvPr>
          <p:cNvSpPr txBox="1">
            <a:spLocks/>
          </p:cNvSpPr>
          <p:nvPr/>
        </p:nvSpPr>
        <p:spPr>
          <a:xfrm>
            <a:off x="7930538" y="4808513"/>
            <a:ext cx="982663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chemeClr val="bg1"/>
                </a:solidFill>
                <a:latin typeface="Trebuchet MS Regular"/>
                <a:ea typeface="ヒラギノ角ゴ Pro W3" pitchFamily="12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9pPr>
          </a:lstStyle>
          <a:p>
            <a:pPr algn="r"/>
            <a:r>
              <a:rPr lang="en-US" altLang="en-US"/>
              <a:t>13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55EF14-7667-9009-AA1D-588954A341B3}"/>
              </a:ext>
            </a:extLst>
          </p:cNvPr>
          <p:cNvSpPr/>
          <p:nvPr/>
        </p:nvSpPr>
        <p:spPr>
          <a:xfrm>
            <a:off x="4107977" y="1617259"/>
            <a:ext cx="2176818" cy="3480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3A7F7-A5AB-AFA7-ADA3-821F0A108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650" y="1176963"/>
            <a:ext cx="2020397" cy="3471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8BEB4A-D8A0-711F-E29B-5F86A6FA6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472" y="1472786"/>
            <a:ext cx="2020397" cy="347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5562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E4AEF-5B94-8DF4-EED9-EBDDAE7D2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F7A66-C456-4BC1-2371-5809F25F48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" y="0"/>
            <a:ext cx="5905786" cy="945000"/>
          </a:xfrm>
          <a:solidFill>
            <a:schemeClr val="tx1">
              <a:lumMod val="5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CA" sz="3200" dirty="0"/>
              <a:t>Infographics on Equity-Seeking Groups in the Tourism Labour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44AD-EB5F-14FC-4A5E-3DF60761B38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0" y="1212245"/>
            <a:ext cx="4298800" cy="33459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1600" b="1" u="sng" dirty="0">
                <a:solidFill>
                  <a:schemeClr val="bg1"/>
                </a:solidFill>
              </a:rPr>
              <a:t>Indigenous Peoples in Tourism</a:t>
            </a:r>
          </a:p>
          <a:p>
            <a:r>
              <a:rPr lang="en-CA" sz="1600" dirty="0">
                <a:solidFill>
                  <a:schemeClr val="bg1"/>
                </a:solidFill>
              </a:rPr>
              <a:t>Indigenous peoples make up a slightly lower share of the tourism workforce than the total economy. However, in past years, this share was higher in tourism-supported industries.</a:t>
            </a:r>
          </a:p>
          <a:p>
            <a:r>
              <a:rPr lang="en-CA" sz="1600" dirty="0">
                <a:solidFill>
                  <a:schemeClr val="bg1"/>
                </a:solidFill>
              </a:rPr>
              <a:t>Indigenous peoples employed in Tourism-supported industries have a higher proportion of female employees than non-Indigenous populations.</a:t>
            </a:r>
          </a:p>
          <a:p>
            <a:r>
              <a:rPr lang="en-CA" sz="1600" dirty="0">
                <a:solidFill>
                  <a:schemeClr val="bg1"/>
                </a:solidFill>
              </a:rPr>
              <a:t>Indigenous youth make up a higher proportion of all Indigenous people employed in tourism-related industries than youth in the non-Indigenous population.</a:t>
            </a:r>
          </a:p>
          <a:p>
            <a:r>
              <a:rPr lang="en-CA" sz="1600" dirty="0">
                <a:solidFill>
                  <a:schemeClr val="bg1"/>
                </a:solidFill>
              </a:rPr>
              <a:t>Indigenous peoples accounted for over a quarter of the tourism workforce in the Territories and over 10% in Saskatchewan and Manitoba.</a:t>
            </a:r>
          </a:p>
          <a:p>
            <a:r>
              <a:rPr lang="en-CA" sz="1600" dirty="0">
                <a:solidFill>
                  <a:schemeClr val="bg1"/>
                </a:solidFill>
              </a:rPr>
              <a:t>There were over 2,750 tourism businesses across Canada which were majority Indigenous owned as of 2023.</a:t>
            </a:r>
          </a:p>
          <a:p>
            <a:pPr marL="0" indent="0">
              <a:buNone/>
            </a:pPr>
            <a:br>
              <a:rPr lang="en-CA" sz="1300" i="1" dirty="0">
                <a:solidFill>
                  <a:schemeClr val="bg1"/>
                </a:solidFill>
              </a:rPr>
            </a:br>
            <a:r>
              <a:rPr lang="en-CA" sz="1300" i="1" dirty="0">
                <a:solidFill>
                  <a:schemeClr val="bg1"/>
                </a:solidFill>
              </a:rPr>
              <a:t>Note: For the 2024 Indigenous employment data, tourism-related (or tourism-supported) industries refers specifically to Accommodation and Food Services, Transportation and Warehousing, and Information, Entertainment, and Recreational Services industry groups.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909106A-3091-BCB4-E57A-6532045E43CD}"/>
              </a:ext>
            </a:extLst>
          </p:cNvPr>
          <p:cNvSpPr txBox="1">
            <a:spLocks/>
          </p:cNvSpPr>
          <p:nvPr/>
        </p:nvSpPr>
        <p:spPr>
          <a:xfrm>
            <a:off x="7930538" y="4808513"/>
            <a:ext cx="982663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chemeClr val="bg1"/>
                </a:solidFill>
                <a:latin typeface="Trebuchet MS Regular"/>
                <a:ea typeface="ヒラギノ角ゴ Pro W3" pitchFamily="12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9pPr>
          </a:lstStyle>
          <a:p>
            <a:pPr algn="r"/>
            <a:r>
              <a:rPr lang="en-US" altLang="en-US"/>
              <a:t>13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D42EA0-492E-8D00-EED3-99ADD8EA3171}"/>
              </a:ext>
            </a:extLst>
          </p:cNvPr>
          <p:cNvSpPr/>
          <p:nvPr/>
        </p:nvSpPr>
        <p:spPr>
          <a:xfrm>
            <a:off x="4107977" y="1617259"/>
            <a:ext cx="2176818" cy="3480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4647C-E327-B3FD-9ED3-C267F57A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102" y="1122857"/>
            <a:ext cx="2066150" cy="3601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2BBDD3-4B60-33BA-1CEA-CC2C5C323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554" y="1371601"/>
            <a:ext cx="2066150" cy="360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8046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94619-0D7D-5470-AE29-DBCA4E1DD17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606150" y="1404613"/>
            <a:ext cx="5487377" cy="3027035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To follow-up with questions or comments, please reach out to: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Ennio Palombizio</a:t>
            </a: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  <a:hlinkClick r:id="rId2"/>
              </a:rPr>
              <a:t>ennio.palombizio@ised-isde.gc.ca</a:t>
            </a: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4C3AE7D-CBB2-EED0-83C4-DA324B1C45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" y="0"/>
            <a:ext cx="5905786" cy="945000"/>
          </a:xfrm>
          <a:solidFill>
            <a:schemeClr val="tx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CA" sz="2800" dirty="0"/>
              <a:t>QUESTIONS / FOLLOW-UP</a:t>
            </a:r>
          </a:p>
        </p:txBody>
      </p:sp>
    </p:spTree>
    <p:extLst>
      <p:ext uri="{BB962C8B-B14F-4D97-AF65-F5344CB8AC3E}">
        <p14:creationId xmlns:p14="http://schemas.microsoft.com/office/powerpoint/2010/main" val="221696072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AD148-FE6A-81AF-D362-4CF4F416D4D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" y="0"/>
            <a:ext cx="5981414" cy="945000"/>
          </a:xfrm>
          <a:solidFill>
            <a:schemeClr val="tx1">
              <a:lumMod val="5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CA"/>
              <a:t>Who we are and what we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2"/>
          </p:nvPr>
        </p:nvSpPr>
        <p:spPr>
          <a:xfrm>
            <a:off x="-1" y="945001"/>
            <a:ext cx="8596745" cy="23894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189" algn="l"/>
              </a:tabLst>
            </a:pPr>
            <a:r>
              <a:rPr lang="en-CA" sz="1200" u="sng" dirty="0">
                <a:solidFill>
                  <a:schemeClr val="bg1"/>
                </a:solidFill>
              </a:rPr>
              <a:t>Innovation, Science and Economic Development Canada’s Tourism Branch </a:t>
            </a:r>
            <a:r>
              <a:rPr lang="en-CA" sz="1200" dirty="0">
                <a:solidFill>
                  <a:schemeClr val="bg1"/>
                </a:solidFill>
              </a:rPr>
              <a:t>works diligently to: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457189" algn="l"/>
              </a:tabLst>
            </a:pPr>
            <a:r>
              <a:rPr lang="en-CA" sz="1200" dirty="0">
                <a:solidFill>
                  <a:schemeClr val="bg1"/>
                </a:solidFill>
              </a:rPr>
              <a:t>Support informed and data driven recommendations in departmental products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457189" algn="l"/>
              </a:tabLst>
            </a:pPr>
            <a:r>
              <a:rPr lang="en-CA" sz="1200" dirty="0">
                <a:solidFill>
                  <a:schemeClr val="bg1"/>
                </a:solidFill>
              </a:rPr>
              <a:t>Collaborate with internal and external stakeholders on potential research initiatives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457189" algn="l"/>
              </a:tabLst>
            </a:pPr>
            <a:r>
              <a:rPr lang="en-CA" sz="1200" dirty="0">
                <a:solidFill>
                  <a:schemeClr val="bg1"/>
                </a:solidFill>
              </a:rPr>
              <a:t>Work with stakeholders to identify data improvements that benefit the sector and to expand tourism data availability.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457189" algn="l"/>
              </a:tabLst>
            </a:pPr>
            <a:r>
              <a:rPr lang="en-CA" sz="1200" dirty="0">
                <a:solidFill>
                  <a:schemeClr val="bg1"/>
                </a:solidFill>
              </a:rPr>
              <a:t>Coordinate with Statistics Canada and Canadian tourism-related organizations (Destination Canada, THRC, etc.) to access key tourism datasets that provide insight on economic and labour market impacts for the sector.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457189" algn="l"/>
              </a:tabLst>
            </a:pPr>
            <a:r>
              <a:rPr lang="en-CA" sz="1200" dirty="0">
                <a:solidFill>
                  <a:schemeClr val="bg1"/>
                </a:solidFill>
              </a:rPr>
              <a:t>Develop and distribute products that provide a summary/analysis of relevant statistical data.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457189" algn="l"/>
              </a:tabLst>
            </a:pPr>
            <a:r>
              <a:rPr lang="en-CA" sz="1200" dirty="0">
                <a:solidFill>
                  <a:schemeClr val="bg1"/>
                </a:solidFill>
              </a:rPr>
              <a:t>These include regular and ad-hoc products that provide insight on emerging and nascent trends and issues in the tourism sector and related industries.</a:t>
            </a:r>
            <a:endParaRPr lang="en-CA" sz="1200" dirty="0">
              <a:solidFill>
                <a:schemeClr val="bg1"/>
              </a:solidFill>
              <a:effectLst/>
              <a:latin typeface="-apple-system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61338" y="4808538"/>
            <a:ext cx="982662" cy="273050"/>
          </a:xfrm>
        </p:spPr>
        <p:txBody>
          <a:bodyPr/>
          <a:lstStyle/>
          <a:p>
            <a:pPr algn="r"/>
            <a:fld id="{78075564-AF6E-40FC-905A-F6C5E8D29614}" type="slidenum">
              <a:rPr lang="en-US" altLang="en-US" smtClean="0">
                <a:solidFill>
                  <a:schemeClr val="bg1"/>
                </a:solidFill>
              </a:rPr>
              <a:pPr algn="r"/>
              <a:t>2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E02C8-40D9-5B88-9874-A6F07202BD54}"/>
              </a:ext>
            </a:extLst>
          </p:cNvPr>
          <p:cNvSpPr txBox="1"/>
          <p:nvPr/>
        </p:nvSpPr>
        <p:spPr>
          <a:xfrm>
            <a:off x="96253" y="3334466"/>
            <a:ext cx="8951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bg1"/>
                </a:solidFill>
                <a:latin typeface="+mj-lt"/>
              </a:rPr>
              <a:t>All this results in </a:t>
            </a:r>
            <a:r>
              <a:rPr lang="en-CA" sz="1200" u="sng" dirty="0">
                <a:solidFill>
                  <a:schemeClr val="bg1"/>
                </a:solidFill>
                <a:latin typeface="+mj-lt"/>
              </a:rPr>
              <a:t>our goal </a:t>
            </a:r>
            <a:r>
              <a:rPr lang="en-CA" sz="1200" dirty="0">
                <a:solidFill>
                  <a:schemeClr val="bg1"/>
                </a:solidFill>
                <a:latin typeface="+mj-lt"/>
              </a:rPr>
              <a:t>of:</a:t>
            </a:r>
          </a:p>
          <a:p>
            <a:endParaRPr lang="en-CA" sz="1200" dirty="0">
              <a:solidFill>
                <a:schemeClr val="bg1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chemeClr val="bg1"/>
                </a:solidFill>
                <a:latin typeface="+mj-lt"/>
              </a:rPr>
              <a:t>Supporting our Minister in advocating for the importance of Tourism sector to the Canadian economy.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dirty="0">
              <a:solidFill>
                <a:schemeClr val="bg1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chemeClr val="bg1"/>
                </a:solidFill>
                <a:latin typeface="+mj-lt"/>
              </a:rPr>
              <a:t>Providing this support through objective and evidence-based analysis providing accurate messages which respect data integrity. This includes bringing a neutral lens, and vetting data for credibility, reliability and comparability.</a:t>
            </a:r>
          </a:p>
        </p:txBody>
      </p:sp>
      <p:pic>
        <p:nvPicPr>
          <p:cNvPr id="8" name="Graphic 7" descr="Earth globe: Americas with solid fill">
            <a:extLst>
              <a:ext uri="{FF2B5EF4-FFF2-40B4-BE49-F238E27FC236}">
                <a16:creationId xmlns:a16="http://schemas.microsoft.com/office/drawing/2014/main" id="{2B010C05-3FBF-361B-E93B-3A2A6EA14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31962" y="3056366"/>
            <a:ext cx="556200" cy="556200"/>
          </a:xfrm>
          <a:prstGeom prst="rect">
            <a:avLst/>
          </a:prstGeom>
        </p:spPr>
      </p:pic>
      <p:pic>
        <p:nvPicPr>
          <p:cNvPr id="7" name="Graphic 6" descr="Bar graph with upward trend with solid fill">
            <a:extLst>
              <a:ext uri="{FF2B5EF4-FFF2-40B4-BE49-F238E27FC236}">
                <a16:creationId xmlns:a16="http://schemas.microsoft.com/office/drawing/2014/main" id="{AA3594D5-900F-3D21-B4C7-DE65BD633D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31962" y="4252338"/>
            <a:ext cx="556200" cy="556200"/>
          </a:xfrm>
          <a:prstGeom prst="rect">
            <a:avLst/>
          </a:prstGeom>
        </p:spPr>
      </p:pic>
      <p:pic>
        <p:nvPicPr>
          <p:cNvPr id="9" name="Graphic 8" descr="Handshake with solid fill">
            <a:extLst>
              <a:ext uri="{FF2B5EF4-FFF2-40B4-BE49-F238E27FC236}">
                <a16:creationId xmlns:a16="http://schemas.microsoft.com/office/drawing/2014/main" id="{A72EE7B2-97B3-15D6-F7D6-5AC201AFA5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31962" y="2294127"/>
            <a:ext cx="555246" cy="555246"/>
          </a:xfrm>
          <a:prstGeom prst="rect">
            <a:avLst/>
          </a:prstGeom>
        </p:spPr>
      </p:pic>
      <p:pic>
        <p:nvPicPr>
          <p:cNvPr id="10" name="Graphic 9" descr="Airplane with solid fill">
            <a:extLst>
              <a:ext uri="{FF2B5EF4-FFF2-40B4-BE49-F238E27FC236}">
                <a16:creationId xmlns:a16="http://schemas.microsoft.com/office/drawing/2014/main" id="{8EB56D54-4EAB-3521-D57D-79CF7E55EE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54783" y="1246773"/>
            <a:ext cx="470308" cy="47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14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30A86F7-E60A-7916-B2AD-A511C390DD16}"/>
              </a:ext>
            </a:extLst>
          </p:cNvPr>
          <p:cNvSpPr txBox="1">
            <a:spLocks/>
          </p:cNvSpPr>
          <p:nvPr/>
        </p:nvSpPr>
        <p:spPr>
          <a:xfrm>
            <a:off x="0" y="1942708"/>
            <a:ext cx="4086666" cy="2502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2" indent="-342892" defTabSz="457189" fontAlgn="auto">
              <a:lnSpc>
                <a:spcPct val="107000"/>
              </a:lnSpc>
              <a:spcAft>
                <a:spcPts val="800"/>
              </a:spcAft>
              <a:tabLst>
                <a:tab pos="457189" algn="l"/>
              </a:tabLst>
            </a:pPr>
            <a:r>
              <a:rPr lang="en-CA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CA" sz="13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tourism-related industry </a:t>
            </a:r>
            <a:r>
              <a:rPr lang="en-CA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defined as one that would exist at a reduced level without tourism’s presence. </a:t>
            </a:r>
          </a:p>
          <a:p>
            <a:pPr marL="342892" indent="-342892" defTabSz="457189" fontAlgn="auto">
              <a:lnSpc>
                <a:spcPct val="107000"/>
              </a:lnSpc>
              <a:spcAft>
                <a:spcPts val="800"/>
              </a:spcAft>
              <a:tabLst>
                <a:tab pos="457189" algn="l"/>
              </a:tabLst>
            </a:pPr>
            <a:r>
              <a:rPr lang="en-CA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industries are included as tourism-related even though much of their output can be attributed to non-tourism activities (ex., the food and beverage services and, recreation and entertainment industries).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F4D68-65A0-1E2C-6EE3-477EF56049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63" y="1083"/>
            <a:ext cx="6222192" cy="945000"/>
          </a:xfrm>
          <a:solidFill>
            <a:schemeClr val="tx1">
              <a:lumMod val="50000"/>
            </a:schemeClr>
          </a:solidFill>
        </p:spPr>
        <p:txBody>
          <a:bodyPr>
            <a:normAutofit fontScale="92500"/>
          </a:bodyPr>
          <a:lstStyle/>
          <a:p>
            <a:r>
              <a:rPr lang="en-CA"/>
              <a:t>Defining the Tourism Sector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E7295C-B7CC-B282-1367-86C1080BBC9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0" y="1058232"/>
            <a:ext cx="7139354" cy="933713"/>
          </a:xfrm>
        </p:spPr>
        <p:txBody>
          <a:bodyPr>
            <a:normAutofit fontScale="55000" lnSpcReduction="20000"/>
          </a:bodyPr>
          <a:lstStyle/>
          <a:p>
            <a:pPr marL="342892" indent="-342892" defTabSz="457189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189" algn="l"/>
              </a:tabLst>
            </a:pPr>
            <a:r>
              <a:rPr lang="en-CA" sz="2400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Tourism is a unique sector in the Canadian economy because of how it is defined. </a:t>
            </a:r>
          </a:p>
          <a:p>
            <a:pPr marL="342892" indent="-342892" defTabSz="457189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189" algn="l"/>
              </a:tabLst>
            </a:pPr>
            <a:r>
              <a:rPr lang="en-CA" sz="2400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It is often referred to as an ‘</a:t>
            </a:r>
            <a:r>
              <a:rPr lang="en-CA" sz="2400" i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umbrella sector</a:t>
            </a:r>
            <a:r>
              <a:rPr lang="en-CA" sz="2400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’ composed of a mix of industries and parts of industries and the various products they produce. </a:t>
            </a:r>
            <a:endParaRPr lang="en-CA" sz="2400" dirty="0">
              <a:solidFill>
                <a:schemeClr val="bg1"/>
              </a:solidFill>
              <a:latin typeface="Calibri"/>
              <a:cs typeface="Times New Roman"/>
            </a:endParaRPr>
          </a:p>
          <a:p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9BBA04-14B2-11D0-B390-D0341CDEE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666" y="2242535"/>
            <a:ext cx="4606830" cy="20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5762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83E9F-DAAE-C644-9339-F573198A5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4D399-2DD8-CE44-B46B-B19F85A404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63" y="1083"/>
            <a:ext cx="6222192" cy="795553"/>
          </a:xfrm>
          <a:solidFill>
            <a:schemeClr val="tx1">
              <a:lumMod val="5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CA" dirty="0"/>
              <a:t>Defining the Equity-seeking Groups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35C770-286D-D57A-5331-33B39EAD894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694" y="898904"/>
            <a:ext cx="7312434" cy="1380168"/>
          </a:xfrm>
        </p:spPr>
        <p:txBody>
          <a:bodyPr>
            <a:noAutofit/>
          </a:bodyPr>
          <a:lstStyle/>
          <a:p>
            <a:pPr marL="342892" indent="-3428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189" algn="l"/>
              </a:tabLst>
            </a:pPr>
            <a:r>
              <a:rPr lang="en-CA" sz="1200" dirty="0">
                <a:solidFill>
                  <a:schemeClr val="bg1"/>
                </a:solidFill>
              </a:rPr>
              <a:t>Groups underrepresented in Canada’s labour market include women, youth, Indigenous Peoples, newcomers, racialized groups, people who identify as 2S/LGBTQ+, and persons with disabilities. </a:t>
            </a:r>
          </a:p>
          <a:p>
            <a:pPr marL="342892" indent="-3428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189" algn="l"/>
              </a:tabLst>
            </a:pPr>
            <a:r>
              <a:rPr lang="en-CA" sz="1200" dirty="0">
                <a:solidFill>
                  <a:schemeClr val="bg1"/>
                </a:solidFill>
              </a:rPr>
              <a:t>These groups also tend to be among the least well served by training and employment programs.</a:t>
            </a:r>
          </a:p>
          <a:p>
            <a:pPr marL="342892" indent="-3428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457189" algn="l"/>
              </a:tabLst>
            </a:pPr>
            <a:r>
              <a:rPr lang="en-CA" sz="1200" dirty="0">
                <a:solidFill>
                  <a:schemeClr val="bg1"/>
                </a:solidFill>
              </a:rPr>
              <a:t>Knowing how these groups, and the </a:t>
            </a:r>
            <a:r>
              <a:rPr lang="en-CA" sz="1200" dirty="0" err="1">
                <a:solidFill>
                  <a:schemeClr val="bg1"/>
                </a:solidFill>
              </a:rPr>
              <a:t>intersectionalities</a:t>
            </a:r>
            <a:r>
              <a:rPr lang="en-CA" sz="1200" dirty="0">
                <a:solidFill>
                  <a:schemeClr val="bg1"/>
                </a:solidFill>
              </a:rPr>
              <a:t> therein, figure in the tourism sector can help better understand barriers to these equity-deserving face, serve this potential labour force and help the tourism sector address labour concerns.</a:t>
            </a:r>
          </a:p>
          <a:p>
            <a:pPr marL="342892" indent="-3428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457189" algn="l"/>
              </a:tabLst>
            </a:pPr>
            <a:endParaRPr lang="en-CA" sz="1200" dirty="0">
              <a:solidFill>
                <a:schemeClr val="bg1"/>
              </a:solidFill>
            </a:endParaRPr>
          </a:p>
          <a:p>
            <a:endParaRPr lang="en-CA" sz="12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250CEB4-6AAF-9521-7F6B-A3B9397BE207}"/>
              </a:ext>
            </a:extLst>
          </p:cNvPr>
          <p:cNvSpPr txBox="1">
            <a:spLocks/>
          </p:cNvSpPr>
          <p:nvPr/>
        </p:nvSpPr>
        <p:spPr>
          <a:xfrm>
            <a:off x="9693" y="2702725"/>
            <a:ext cx="6222192" cy="68471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vert="horz" lIns="180000" tIns="180000" rIns="180000" bIns="180000" rtlCol="0" anchor="ctr">
            <a:normAutofit fontScale="925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Tx/>
              <a:buSzTx/>
              <a:buFontTx/>
              <a:buNone/>
              <a:defRPr sz="4050" b="1" kern="1200">
                <a:solidFill>
                  <a:srgbClr val="FFD374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CA" sz="2800" dirty="0"/>
              <a:t>Presentation Goals 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20C515A-1D7A-6DCA-221D-A561BD016997}"/>
              </a:ext>
            </a:extLst>
          </p:cNvPr>
          <p:cNvSpPr txBox="1">
            <a:spLocks/>
          </p:cNvSpPr>
          <p:nvPr/>
        </p:nvSpPr>
        <p:spPr>
          <a:xfrm>
            <a:off x="9692" y="3413502"/>
            <a:ext cx="8753308" cy="1380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2" indent="-342892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457189" algn="l"/>
              </a:tabLst>
            </a:pPr>
            <a:r>
              <a:rPr lang="en-CA" sz="1200" dirty="0">
                <a:solidFill>
                  <a:schemeClr val="bg1"/>
                </a:solidFill>
              </a:rPr>
              <a:t>Innovation Science and Economic Development Canada will present how it makes use of Tourism Labour Statistics to provide a breakdown of the workforce in tourism industries.</a:t>
            </a:r>
          </a:p>
          <a:p>
            <a:pPr marL="342892" indent="-342892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457189" algn="l"/>
              </a:tabLst>
            </a:pPr>
            <a:r>
              <a:rPr lang="en-CA" sz="1200" dirty="0">
                <a:solidFill>
                  <a:schemeClr val="bg1"/>
                </a:solidFill>
              </a:rPr>
              <a:t>The breakdown, by industry, geography and, most significantly, demographics, provides insight on the level of representation of specific equity-seeking groups in tourism industries.</a:t>
            </a:r>
          </a:p>
          <a:p>
            <a:pPr marL="342892" indent="-342892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457189" algn="l"/>
              </a:tabLst>
            </a:pPr>
            <a:r>
              <a:rPr lang="en-CA" sz="1200" dirty="0">
                <a:solidFill>
                  <a:schemeClr val="bg1"/>
                </a:solidFill>
              </a:rPr>
              <a:t>Through our multiple products, we paint a broad picture of the tourism workforce in Canada, in which we can identify our strengths and areas of improvement relative to other industries.</a:t>
            </a:r>
            <a:endParaRPr lang="en-US" sz="1200" dirty="0">
              <a:solidFill>
                <a:schemeClr val="bg1"/>
              </a:solidFill>
            </a:endParaRPr>
          </a:p>
          <a:p>
            <a:pPr marL="342892" indent="-342892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457189" algn="l"/>
              </a:tabLst>
            </a:pPr>
            <a:endParaRPr lang="en-CA" sz="1200" dirty="0">
              <a:solidFill>
                <a:schemeClr val="bg1"/>
              </a:solidFill>
            </a:endParaRPr>
          </a:p>
          <a:p>
            <a:pPr marL="342892" indent="-342892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457189" algn="l"/>
              </a:tabLst>
            </a:pPr>
            <a:endParaRPr lang="en-CA" sz="1200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</a:pP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96398666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FAA8B-1F59-5607-2215-C13EA56AE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F97627-0043-D8DF-987C-7F3098A5F1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0577" y="1850043"/>
            <a:ext cx="7822847" cy="945000"/>
          </a:xfrm>
          <a:solidFill>
            <a:schemeClr val="tx1">
              <a:lumMod val="50000"/>
            </a:schemeClr>
          </a:solidFill>
        </p:spPr>
        <p:txBody>
          <a:bodyPr vert="horz" lIns="180000" tIns="180000" rIns="180000" bIns="180000"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CA" sz="2400" dirty="0"/>
              <a:t>HIGH LEVEL TOURISM LABOUR FORCE  STATISTICS</a:t>
            </a:r>
          </a:p>
        </p:txBody>
      </p:sp>
    </p:spTree>
    <p:extLst>
      <p:ext uri="{BB962C8B-B14F-4D97-AF65-F5344CB8AC3E}">
        <p14:creationId xmlns:p14="http://schemas.microsoft.com/office/powerpoint/2010/main" val="175394617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2326E6C-C6E7-44A8-6FA4-2BB99B76FB8A}"/>
              </a:ext>
            </a:extLst>
          </p:cNvPr>
          <p:cNvSpPr/>
          <p:nvPr/>
        </p:nvSpPr>
        <p:spPr>
          <a:xfrm>
            <a:off x="4070007" y="81291"/>
            <a:ext cx="1185862" cy="1345997"/>
          </a:xfrm>
          <a:prstGeom prst="round2Diag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endParaRPr lang="en-CA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7BF23F52-2EAB-FC4A-B668-0376B137F445}"/>
              </a:ext>
            </a:extLst>
          </p:cNvPr>
          <p:cNvSpPr/>
          <p:nvPr/>
        </p:nvSpPr>
        <p:spPr>
          <a:xfrm>
            <a:off x="2734125" y="104893"/>
            <a:ext cx="1185862" cy="1345997"/>
          </a:xfrm>
          <a:prstGeom prst="round2Diag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endParaRPr lang="en-CA" sz="1350">
              <a:solidFill>
                <a:prstClr val="white"/>
              </a:solidFill>
              <a:latin typeface="Corbel" panose="020B0503020204020204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B8F717-66FD-BA78-8BB4-87E29EAFBE6F}"/>
              </a:ext>
            </a:extLst>
          </p:cNvPr>
          <p:cNvCxnSpPr>
            <a:cxnSpLocks/>
          </p:cNvCxnSpPr>
          <p:nvPr/>
        </p:nvCxnSpPr>
        <p:spPr>
          <a:xfrm>
            <a:off x="2789369" y="1450889"/>
            <a:ext cx="0" cy="250038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308B6DF-D6D5-F97E-3C29-C221D3C33B63}"/>
              </a:ext>
            </a:extLst>
          </p:cNvPr>
          <p:cNvCxnSpPr>
            <a:cxnSpLocks/>
          </p:cNvCxnSpPr>
          <p:nvPr/>
        </p:nvCxnSpPr>
        <p:spPr>
          <a:xfrm>
            <a:off x="4132013" y="1427288"/>
            <a:ext cx="0" cy="250038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94553D1-FF11-A094-3CDB-05C7DF9C56AC}"/>
              </a:ext>
            </a:extLst>
          </p:cNvPr>
          <p:cNvSpPr txBox="1"/>
          <p:nvPr/>
        </p:nvSpPr>
        <p:spPr>
          <a:xfrm>
            <a:off x="2681190" y="345076"/>
            <a:ext cx="1291732" cy="88312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1763">
                <a:solidFill>
                  <a:prstClr val="white"/>
                </a:solidFill>
                <a:latin typeface="Abadi Extra Light"/>
              </a:rPr>
              <a:t>TOURISM SUPPORTED JOBS</a:t>
            </a:r>
            <a:endParaRPr lang="en-US" sz="1763">
              <a:solidFill>
                <a:prstClr val="white"/>
              </a:solidFill>
              <a:latin typeface="Abadi Extra Ligh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0C7065-6E27-8595-0290-DCFE4D6E2234}"/>
              </a:ext>
            </a:extLst>
          </p:cNvPr>
          <p:cNvSpPr txBox="1"/>
          <p:nvPr/>
        </p:nvSpPr>
        <p:spPr>
          <a:xfrm>
            <a:off x="4052149" y="331647"/>
            <a:ext cx="1221581" cy="90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1763">
                <a:solidFill>
                  <a:prstClr val="white"/>
                </a:solidFill>
                <a:latin typeface="Abadi Extra Light"/>
              </a:rPr>
              <a:t>TOURISM DIRECT </a:t>
            </a:r>
            <a:br>
              <a:rPr lang="en-CA" sz="1763">
                <a:solidFill>
                  <a:prstClr val="white"/>
                </a:solidFill>
                <a:latin typeface="Abadi Extra Light"/>
              </a:rPr>
            </a:br>
            <a:r>
              <a:rPr lang="en-CA" sz="1763">
                <a:solidFill>
                  <a:prstClr val="white"/>
                </a:solidFill>
                <a:latin typeface="Abadi Extra Light"/>
              </a:rPr>
              <a:t>JOBS</a:t>
            </a:r>
            <a:endParaRPr lang="en-US" sz="1763">
              <a:solidFill>
                <a:prstClr val="white"/>
              </a:solidFill>
              <a:latin typeface="Abadi Extra Ligh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BCF293-E97B-D2C1-6E32-32B549E03240}"/>
              </a:ext>
            </a:extLst>
          </p:cNvPr>
          <p:cNvSpPr txBox="1"/>
          <p:nvPr/>
        </p:nvSpPr>
        <p:spPr>
          <a:xfrm>
            <a:off x="1686126" y="1919962"/>
            <a:ext cx="921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2100">
                <a:solidFill>
                  <a:schemeClr val="bg1"/>
                </a:solidFill>
                <a:latin typeface="Abadi Extra Light" panose="020B0204020104020204" pitchFamily="34" charset="0"/>
              </a:rPr>
              <a:t>2023</a:t>
            </a:r>
            <a:endParaRPr lang="en-CA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F14331-3F9B-7436-0DE1-9213D2083DA3}"/>
              </a:ext>
            </a:extLst>
          </p:cNvPr>
          <p:cNvSpPr txBox="1"/>
          <p:nvPr/>
        </p:nvSpPr>
        <p:spPr>
          <a:xfrm>
            <a:off x="1694571" y="3051637"/>
            <a:ext cx="921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2100">
                <a:solidFill>
                  <a:schemeClr val="bg1"/>
                </a:solidFill>
                <a:latin typeface="Abadi Extra Light" panose="020B0204020104020204" pitchFamily="34" charset="0"/>
              </a:rPr>
              <a:t>2024</a:t>
            </a:r>
            <a:endParaRPr lang="en-CA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633D67-5F49-1592-5967-B8AB96C0468C}"/>
              </a:ext>
            </a:extLst>
          </p:cNvPr>
          <p:cNvSpPr txBox="1"/>
          <p:nvPr/>
        </p:nvSpPr>
        <p:spPr>
          <a:xfrm>
            <a:off x="1600333" y="4184187"/>
            <a:ext cx="120058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2025">
                <a:solidFill>
                  <a:schemeClr val="bg1"/>
                </a:solidFill>
                <a:latin typeface="Abadi Extra Light" panose="020B0204020104020204" pitchFamily="34" charset="0"/>
              </a:rPr>
              <a:t>Y-o-Y Change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974567-8969-C0A4-F5F2-3592015E39AE}"/>
              </a:ext>
            </a:extLst>
          </p:cNvPr>
          <p:cNvSpPr txBox="1"/>
          <p:nvPr/>
        </p:nvSpPr>
        <p:spPr>
          <a:xfrm>
            <a:off x="2863968" y="1745665"/>
            <a:ext cx="921544" cy="66941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2100">
                <a:solidFill>
                  <a:schemeClr val="bg1"/>
                </a:solidFill>
                <a:latin typeface="Abadi Extra Light"/>
              </a:rPr>
              <a:t>2.02</a:t>
            </a:r>
            <a:endParaRPr lang="en-CA" sz="2100">
              <a:solidFill>
                <a:schemeClr val="bg1"/>
              </a:solidFill>
              <a:latin typeface="Abadi Extra Light" panose="020B0204020104020204" pitchFamily="34" charset="0"/>
            </a:endParaRPr>
          </a:p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>
                <a:solidFill>
                  <a:schemeClr val="bg1"/>
                </a:solidFill>
                <a:latin typeface="Abadi Extra Light"/>
              </a:rPr>
              <a:t>million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D9D593-25CD-7CC5-35ED-456C1AE055F9}"/>
              </a:ext>
            </a:extLst>
          </p:cNvPr>
          <p:cNvSpPr txBox="1"/>
          <p:nvPr/>
        </p:nvSpPr>
        <p:spPr>
          <a:xfrm>
            <a:off x="2871048" y="2903088"/>
            <a:ext cx="9215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2100">
                <a:solidFill>
                  <a:schemeClr val="bg1"/>
                </a:solidFill>
                <a:latin typeface="Abadi Extra Light" panose="020B0204020104020204" pitchFamily="34" charset="0"/>
              </a:rPr>
              <a:t>2.07</a:t>
            </a:r>
          </a:p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>
                <a:solidFill>
                  <a:schemeClr val="bg1"/>
                </a:solidFill>
                <a:latin typeface="Abadi Extra Light" panose="020B0204020104020204" pitchFamily="34" charset="0"/>
              </a:rPr>
              <a:t>million</a:t>
            </a:r>
          </a:p>
        </p:txBody>
      </p:sp>
      <p:sp>
        <p:nvSpPr>
          <p:cNvPr id="45" name="Diamond 44">
            <a:extLst>
              <a:ext uri="{FF2B5EF4-FFF2-40B4-BE49-F238E27FC236}">
                <a16:creationId xmlns:a16="http://schemas.microsoft.com/office/drawing/2014/main" id="{F642F8AF-F6F0-7A10-E934-C3DEBB0CF75C}"/>
              </a:ext>
            </a:extLst>
          </p:cNvPr>
          <p:cNvSpPr/>
          <p:nvPr/>
        </p:nvSpPr>
        <p:spPr>
          <a:xfrm>
            <a:off x="2728060" y="2052952"/>
            <a:ext cx="124508" cy="126440"/>
          </a:xfrm>
          <a:prstGeom prst="diamond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endParaRPr lang="en-CA" sz="1350">
              <a:solidFill>
                <a:schemeClr val="bg1"/>
              </a:solidFill>
              <a:latin typeface="Corbel" panose="020B0503020204020204"/>
            </a:endParaRPr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3ED01EE0-D287-7BE7-60C5-A06210031125}"/>
              </a:ext>
            </a:extLst>
          </p:cNvPr>
          <p:cNvSpPr/>
          <p:nvPr/>
        </p:nvSpPr>
        <p:spPr>
          <a:xfrm>
            <a:off x="2727115" y="3184627"/>
            <a:ext cx="124508" cy="126440"/>
          </a:xfrm>
          <a:prstGeom prst="diamond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endParaRPr lang="en-CA" sz="1350">
              <a:solidFill>
                <a:schemeClr val="bg1"/>
              </a:solidFill>
              <a:latin typeface="Corbel" panose="020B0503020204020204"/>
            </a:endParaRPr>
          </a:p>
        </p:txBody>
      </p:sp>
      <p:sp>
        <p:nvSpPr>
          <p:cNvPr id="47" name="Diamond 46">
            <a:extLst>
              <a:ext uri="{FF2B5EF4-FFF2-40B4-BE49-F238E27FC236}">
                <a16:creationId xmlns:a16="http://schemas.microsoft.com/office/drawing/2014/main" id="{02CD3B6C-1F38-E67C-3DF5-285ECCCCF023}"/>
              </a:ext>
            </a:extLst>
          </p:cNvPr>
          <p:cNvSpPr/>
          <p:nvPr/>
        </p:nvSpPr>
        <p:spPr>
          <a:xfrm>
            <a:off x="4069759" y="2056018"/>
            <a:ext cx="124508" cy="126440"/>
          </a:xfrm>
          <a:prstGeom prst="diamond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endParaRPr lang="en-CA" sz="1350">
              <a:solidFill>
                <a:schemeClr val="bg1"/>
              </a:solidFill>
              <a:latin typeface="Corbel" panose="020B0503020204020204"/>
            </a:endParaRPr>
          </a:p>
        </p:txBody>
      </p:sp>
      <p:sp>
        <p:nvSpPr>
          <p:cNvPr id="48" name="Diamond 47">
            <a:extLst>
              <a:ext uri="{FF2B5EF4-FFF2-40B4-BE49-F238E27FC236}">
                <a16:creationId xmlns:a16="http://schemas.microsoft.com/office/drawing/2014/main" id="{D7129671-FA9E-F527-5E3F-7BFC2863BF45}"/>
              </a:ext>
            </a:extLst>
          </p:cNvPr>
          <p:cNvSpPr/>
          <p:nvPr/>
        </p:nvSpPr>
        <p:spPr>
          <a:xfrm>
            <a:off x="4069759" y="3184627"/>
            <a:ext cx="124508" cy="126440"/>
          </a:xfrm>
          <a:prstGeom prst="diamond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endParaRPr lang="en-CA" sz="1350">
              <a:solidFill>
                <a:schemeClr val="bg1"/>
              </a:solidFill>
              <a:latin typeface="Corbel" panose="020B050302020402020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DF0680-3D9D-9B41-843C-D842BDBD1188}"/>
              </a:ext>
            </a:extLst>
          </p:cNvPr>
          <p:cNvSpPr txBox="1"/>
          <p:nvPr/>
        </p:nvSpPr>
        <p:spPr>
          <a:xfrm>
            <a:off x="4191869" y="1893715"/>
            <a:ext cx="11582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2100">
                <a:solidFill>
                  <a:schemeClr val="bg1"/>
                </a:solidFill>
                <a:latin typeface="Abadi Extra Light" panose="020B0204020104020204" pitchFamily="34" charset="0"/>
              </a:rPr>
              <a:t>692,125</a:t>
            </a:r>
            <a:endParaRPr lang="en-CA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60F2852-FBDC-723E-7AF3-AA444899B3EB}"/>
              </a:ext>
            </a:extLst>
          </p:cNvPr>
          <p:cNvSpPr txBox="1"/>
          <p:nvPr/>
        </p:nvSpPr>
        <p:spPr>
          <a:xfrm>
            <a:off x="4182867" y="3040468"/>
            <a:ext cx="1167282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2100">
                <a:solidFill>
                  <a:schemeClr val="bg1"/>
                </a:solidFill>
                <a:latin typeface="Abadi Extra Light"/>
                <a:ea typeface="ヒラギノ角ゴ Pro W3"/>
              </a:rPr>
              <a:t>702,650</a:t>
            </a:r>
            <a:endParaRPr lang="en-CA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422D6E30-AA66-6E8F-65BE-C43B687A7962}"/>
              </a:ext>
            </a:extLst>
          </p:cNvPr>
          <p:cNvSpPr/>
          <p:nvPr/>
        </p:nvSpPr>
        <p:spPr>
          <a:xfrm rot="10800000" flipV="1">
            <a:off x="2851489" y="3925735"/>
            <a:ext cx="1127442" cy="1015201"/>
          </a:xfrm>
          <a:prstGeom prst="triangl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83000">
                <a:schemeClr val="accent6">
                  <a:lumMod val="100000"/>
                </a:schemeClr>
              </a:gs>
            </a:gsLst>
            <a:lin ang="16200000" scaled="1"/>
            <a:tileRect/>
          </a:gradFill>
          <a:ln w="63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3AE73B4-6FFA-46AA-6208-573D6079A18E}"/>
              </a:ext>
            </a:extLst>
          </p:cNvPr>
          <p:cNvSpPr txBox="1"/>
          <p:nvPr/>
        </p:nvSpPr>
        <p:spPr>
          <a:xfrm>
            <a:off x="3001230" y="4438793"/>
            <a:ext cx="811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>
                <a:solidFill>
                  <a:schemeClr val="accent3">
                    <a:lumMod val="50000"/>
                  </a:schemeClr>
                </a:solidFill>
                <a:latin typeface="Abadi Extra Light" panose="020B0204020104020204" pitchFamily="34" charset="0"/>
              </a:rPr>
              <a:t>2.5%</a:t>
            </a:r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6FE74877-26FF-BB8A-1B3D-053FD79BC70B}"/>
              </a:ext>
            </a:extLst>
          </p:cNvPr>
          <p:cNvSpPr/>
          <p:nvPr/>
        </p:nvSpPr>
        <p:spPr>
          <a:xfrm rot="10800000" flipV="1">
            <a:off x="4213924" y="3920010"/>
            <a:ext cx="1127442" cy="1015201"/>
          </a:xfrm>
          <a:prstGeom prst="triangl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83000">
                <a:schemeClr val="accent6">
                  <a:lumMod val="100000"/>
                </a:schemeClr>
              </a:gs>
            </a:gsLst>
            <a:lin ang="16200000" scaled="1"/>
            <a:tileRect/>
          </a:gradFill>
          <a:ln w="63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6EF95A9-F998-EE2B-5D79-EFFE6F1716AE}"/>
              </a:ext>
            </a:extLst>
          </p:cNvPr>
          <p:cNvSpPr txBox="1"/>
          <p:nvPr/>
        </p:nvSpPr>
        <p:spPr>
          <a:xfrm>
            <a:off x="4363665" y="4433068"/>
            <a:ext cx="811625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2200">
                <a:solidFill>
                  <a:schemeClr val="accent3">
                    <a:lumMod val="50000"/>
                  </a:schemeClr>
                </a:solidFill>
                <a:latin typeface="Abadi Extra Light"/>
                <a:ea typeface="ヒラギノ角ゴ Pro W3"/>
              </a:rPr>
              <a:t>1.5%</a:t>
            </a: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7BF23F52-2EAB-FC4A-B668-0376B137F445}"/>
              </a:ext>
            </a:extLst>
          </p:cNvPr>
          <p:cNvSpPr/>
          <p:nvPr/>
        </p:nvSpPr>
        <p:spPr>
          <a:xfrm>
            <a:off x="5450821" y="104893"/>
            <a:ext cx="1185862" cy="1345997"/>
          </a:xfrm>
          <a:prstGeom prst="round2Diag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endParaRPr lang="en-CA" sz="1350">
              <a:solidFill>
                <a:prstClr val="white"/>
              </a:solidFill>
              <a:latin typeface="Corbel" panose="020B0503020204020204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B8F717-66FD-BA78-8BB4-87E29EAFBE6F}"/>
              </a:ext>
            </a:extLst>
          </p:cNvPr>
          <p:cNvCxnSpPr>
            <a:cxnSpLocks/>
          </p:cNvCxnSpPr>
          <p:nvPr/>
        </p:nvCxnSpPr>
        <p:spPr>
          <a:xfrm>
            <a:off x="5506064" y="1450889"/>
            <a:ext cx="0" cy="250038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94553D1-FF11-A094-3CDB-05C7DF9C56AC}"/>
              </a:ext>
            </a:extLst>
          </p:cNvPr>
          <p:cNvSpPr txBox="1"/>
          <p:nvPr/>
        </p:nvSpPr>
        <p:spPr>
          <a:xfrm>
            <a:off x="5354340" y="223150"/>
            <a:ext cx="1412817" cy="115441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63">
                <a:solidFill>
                  <a:prstClr val="white"/>
                </a:solidFill>
                <a:latin typeface="Abadi Extra Light"/>
              </a:rPr>
              <a:t>TOURISM SUPPORTED </a:t>
            </a:r>
            <a:br>
              <a:rPr lang="en-CA" sz="1763">
                <a:solidFill>
                  <a:prstClr val="white"/>
                </a:solidFill>
                <a:latin typeface="Abadi Extra Light"/>
              </a:rPr>
            </a:br>
            <a:r>
              <a:rPr lang="en-CA" sz="1763">
                <a:solidFill>
                  <a:prstClr val="white"/>
                </a:solidFill>
                <a:latin typeface="Abadi Extra Light"/>
              </a:rPr>
              <a:t>JOBS</a:t>
            </a:r>
          </a:p>
          <a:p>
            <a:pPr algn="ctr" defTabSz="3428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63">
                <a:solidFill>
                  <a:prstClr val="white"/>
                </a:solidFill>
                <a:latin typeface="Abadi Extra Light"/>
              </a:rPr>
              <a:t>- RURAL (%)</a:t>
            </a:r>
            <a:endParaRPr lang="en-US" sz="1763">
              <a:solidFill>
                <a:prstClr val="white"/>
              </a:solidFill>
              <a:latin typeface="Abadi Extra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974567-8969-C0A4-F5F2-3592015E39AE}"/>
              </a:ext>
            </a:extLst>
          </p:cNvPr>
          <p:cNvSpPr txBox="1"/>
          <p:nvPr/>
        </p:nvSpPr>
        <p:spPr>
          <a:xfrm>
            <a:off x="5598082" y="1893711"/>
            <a:ext cx="921544" cy="39241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100">
                <a:solidFill>
                  <a:schemeClr val="bg1"/>
                </a:solidFill>
                <a:latin typeface="Abadi Extra Light"/>
              </a:rPr>
              <a:t>10.7%</a:t>
            </a:r>
            <a:endParaRPr lang="en-CA">
              <a:solidFill>
                <a:schemeClr val="bg1"/>
              </a:solidFill>
              <a:latin typeface="Abadi Extra Ligh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D9D593-25CD-7CC5-35ED-456C1AE055F9}"/>
              </a:ext>
            </a:extLst>
          </p:cNvPr>
          <p:cNvSpPr txBox="1"/>
          <p:nvPr/>
        </p:nvSpPr>
        <p:spPr>
          <a:xfrm>
            <a:off x="5605162" y="3051136"/>
            <a:ext cx="921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100">
                <a:solidFill>
                  <a:schemeClr val="bg1"/>
                </a:solidFill>
                <a:latin typeface="Abadi Extra Light" panose="020B0204020104020204" pitchFamily="34" charset="0"/>
              </a:rPr>
              <a:t>10.5%</a:t>
            </a:r>
            <a:endParaRPr lang="en-CA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F642F8AF-F6F0-7A10-E934-C3DEBB0CF75C}"/>
              </a:ext>
            </a:extLst>
          </p:cNvPr>
          <p:cNvSpPr/>
          <p:nvPr/>
        </p:nvSpPr>
        <p:spPr>
          <a:xfrm>
            <a:off x="5444756" y="2052952"/>
            <a:ext cx="124508" cy="126440"/>
          </a:xfrm>
          <a:prstGeom prst="diamond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350">
              <a:solidFill>
                <a:schemeClr val="bg1"/>
              </a:solidFill>
              <a:latin typeface="Corbel" panose="020B0503020204020204"/>
            </a:endParaRP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3ED01EE0-D287-7BE7-60C5-A06210031125}"/>
              </a:ext>
            </a:extLst>
          </p:cNvPr>
          <p:cNvSpPr/>
          <p:nvPr/>
        </p:nvSpPr>
        <p:spPr>
          <a:xfrm>
            <a:off x="5443811" y="3184627"/>
            <a:ext cx="124508" cy="126440"/>
          </a:xfrm>
          <a:prstGeom prst="diamond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350">
              <a:solidFill>
                <a:schemeClr val="bg1"/>
              </a:solidFill>
              <a:latin typeface="Corbel" panose="020B0503020204020204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A33921B3-662F-BC1F-99CE-1D3CDF357FE0}"/>
              </a:ext>
            </a:extLst>
          </p:cNvPr>
          <p:cNvSpPr/>
          <p:nvPr/>
        </p:nvSpPr>
        <p:spPr>
          <a:xfrm rot="10800000">
            <a:off x="5518243" y="3918855"/>
            <a:ext cx="1127442" cy="1083956"/>
          </a:xfrm>
          <a:prstGeom prst="triangl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83000">
                <a:schemeClr val="accent6">
                  <a:lumMod val="100000"/>
                </a:schemeClr>
              </a:gs>
            </a:gsLst>
            <a:lin ang="16200000" scaled="1"/>
            <a:tileRect/>
          </a:gradFill>
          <a:ln w="63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559558-140C-9421-8FB4-C0D3A4943D12}"/>
              </a:ext>
            </a:extLst>
          </p:cNvPr>
          <p:cNvSpPr txBox="1"/>
          <p:nvPr/>
        </p:nvSpPr>
        <p:spPr>
          <a:xfrm>
            <a:off x="5614137" y="3825327"/>
            <a:ext cx="9374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>
                <a:solidFill>
                  <a:schemeClr val="accent3">
                    <a:lumMod val="50000"/>
                  </a:schemeClr>
                </a:solidFill>
                <a:latin typeface="Abadi Extra Light" panose="020B0204020104020204" pitchFamily="34" charset="0"/>
              </a:rPr>
              <a:t>0.2</a:t>
            </a:r>
            <a:br>
              <a:rPr lang="en-CA" sz="2200">
                <a:solidFill>
                  <a:schemeClr val="accent3">
                    <a:lumMod val="50000"/>
                  </a:schemeClr>
                </a:solidFill>
                <a:latin typeface="Abadi Extra Light" panose="020B0204020104020204" pitchFamily="34" charset="0"/>
              </a:rPr>
            </a:br>
            <a:r>
              <a:rPr lang="en-CA" sz="1200">
                <a:solidFill>
                  <a:schemeClr val="accent3">
                    <a:lumMod val="50000"/>
                  </a:schemeClr>
                </a:solidFill>
                <a:latin typeface="Abadi Extra Light" panose="020B0204020104020204" pitchFamily="34" charset="0"/>
              </a:rPr>
              <a:t>percentage points</a:t>
            </a:r>
          </a:p>
        </p:txBody>
      </p:sp>
    </p:spTree>
    <p:extLst>
      <p:ext uri="{BB962C8B-B14F-4D97-AF65-F5344CB8AC3E}">
        <p14:creationId xmlns:p14="http://schemas.microsoft.com/office/powerpoint/2010/main" val="19604521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31F5F582-5B4C-D00D-D97C-68647F960AF0}"/>
              </a:ext>
            </a:extLst>
          </p:cNvPr>
          <p:cNvSpPr/>
          <p:nvPr/>
        </p:nvSpPr>
        <p:spPr>
          <a:xfrm>
            <a:off x="3198092" y="1548871"/>
            <a:ext cx="2781849" cy="3448063"/>
          </a:xfrm>
          <a:prstGeom prst="round2Diag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endParaRPr lang="en-CA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1FAE4DBA-7A75-4CAE-9DA1-C7B78485889C}"/>
              </a:ext>
            </a:extLst>
          </p:cNvPr>
          <p:cNvSpPr/>
          <p:nvPr/>
        </p:nvSpPr>
        <p:spPr>
          <a:xfrm>
            <a:off x="177230" y="127031"/>
            <a:ext cx="8823575" cy="1345997"/>
          </a:xfrm>
          <a:prstGeom prst="round2Diag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endParaRPr lang="en-CA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228CED-7ECE-1D93-951B-2F698E09B074}"/>
              </a:ext>
            </a:extLst>
          </p:cNvPr>
          <p:cNvSpPr txBox="1"/>
          <p:nvPr/>
        </p:nvSpPr>
        <p:spPr>
          <a:xfrm>
            <a:off x="1531927" y="263165"/>
            <a:ext cx="575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3300" dirty="0">
                <a:solidFill>
                  <a:prstClr val="white"/>
                </a:solidFill>
                <a:latin typeface="Abadi Extra Light" panose="020B0204020104020204" pitchFamily="34" charset="0"/>
                <a:cs typeface="Adobe Devanagari" panose="02040503050201020203" pitchFamily="18" charset="0"/>
              </a:rPr>
              <a:t>TOURISM SUPPORTED </a:t>
            </a:r>
          </a:p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3300" dirty="0">
                <a:solidFill>
                  <a:prstClr val="white"/>
                </a:solidFill>
                <a:latin typeface="Abadi Extra Light" panose="020B0204020104020204" pitchFamily="34" charset="0"/>
                <a:cs typeface="Adobe Devanagari" panose="02040503050201020203" pitchFamily="18" charset="0"/>
              </a:rPr>
              <a:t>JOBS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3F40D69F-53FC-19EA-3B4F-00D01506E3FA}"/>
              </a:ext>
            </a:extLst>
          </p:cNvPr>
          <p:cNvSpPr/>
          <p:nvPr/>
        </p:nvSpPr>
        <p:spPr>
          <a:xfrm>
            <a:off x="177230" y="1561004"/>
            <a:ext cx="2781849" cy="3448063"/>
          </a:xfrm>
          <a:prstGeom prst="round2Diag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endParaRPr lang="en-CA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0E9FAD-4CA1-8080-94BA-1F213F30803B}"/>
              </a:ext>
            </a:extLst>
          </p:cNvPr>
          <p:cNvSpPr txBox="1"/>
          <p:nvPr/>
        </p:nvSpPr>
        <p:spPr>
          <a:xfrm>
            <a:off x="857607" y="1597534"/>
            <a:ext cx="1421094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3000">
                <a:solidFill>
                  <a:prstClr val="white"/>
                </a:solidFill>
                <a:latin typeface="Abadi Extra Light" panose="020B0204020104020204" pitchFamily="34" charset="0"/>
              </a:rPr>
              <a:t>2024</a:t>
            </a:r>
            <a:endParaRPr lang="en-CA" sz="2700">
              <a:solidFill>
                <a:prstClr val="white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0CCE7A-AFEC-C737-950C-12203AD9D045}"/>
              </a:ext>
            </a:extLst>
          </p:cNvPr>
          <p:cNvSpPr txBox="1"/>
          <p:nvPr/>
        </p:nvSpPr>
        <p:spPr>
          <a:xfrm>
            <a:off x="177230" y="2186009"/>
            <a:ext cx="2700649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1600" dirty="0">
                <a:solidFill>
                  <a:prstClr val="white"/>
                </a:solidFill>
                <a:latin typeface="Abadi Extra Light" panose="020B0204020104020204" pitchFamily="34" charset="0"/>
              </a:rPr>
              <a:t>Tourism supported </a:t>
            </a:r>
          </a:p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1600" b="1" dirty="0">
                <a:solidFill>
                  <a:prstClr val="white"/>
                </a:solidFill>
                <a:latin typeface="Abadi Extra Light" panose="020B0204020104020204" pitchFamily="34" charset="0"/>
              </a:rPr>
              <a:t>2.07 million jobs (about 10% of Canadian employment),</a:t>
            </a:r>
          </a:p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1600" dirty="0">
                <a:solidFill>
                  <a:prstClr val="white"/>
                </a:solidFill>
                <a:latin typeface="Abadi Extra Light" panose="020B0204020104020204" pitchFamily="34" charset="0"/>
              </a:rPr>
              <a:t>almost 2.1% more than 2023. 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A3031102-7828-2808-E6FD-4A004E071102}"/>
              </a:ext>
            </a:extLst>
          </p:cNvPr>
          <p:cNvSpPr/>
          <p:nvPr/>
        </p:nvSpPr>
        <p:spPr>
          <a:xfrm>
            <a:off x="6218956" y="1548871"/>
            <a:ext cx="2781849" cy="3448063"/>
          </a:xfrm>
          <a:prstGeom prst="round2Diag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endParaRPr lang="en-CA" sz="1350">
              <a:solidFill>
                <a:prstClr val="white"/>
              </a:solidFill>
              <a:latin typeface="Corbel" panose="020B050302020402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54559D-176B-0E2C-0103-2706884337F8}"/>
              </a:ext>
            </a:extLst>
          </p:cNvPr>
          <p:cNvGrpSpPr/>
          <p:nvPr/>
        </p:nvGrpSpPr>
        <p:grpSpPr>
          <a:xfrm>
            <a:off x="3343934" y="1999748"/>
            <a:ext cx="2476397" cy="2180129"/>
            <a:chOff x="4532529" y="2978378"/>
            <a:chExt cx="3271433" cy="2829530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24B12FE9-3AA3-6109-6A1D-0B43B982282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532529" y="2978378"/>
            <a:ext cx="3271433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9EDC6C-3D06-7275-E4F2-71A09D3C20D9}"/>
                </a:ext>
              </a:extLst>
            </p:cNvPr>
            <p:cNvSpPr txBox="1"/>
            <p:nvPr/>
          </p:nvSpPr>
          <p:spPr>
            <a:xfrm>
              <a:off x="4963124" y="4151945"/>
              <a:ext cx="980125" cy="29959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 defTabSz="34289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CA" sz="900" dirty="0">
                  <a:solidFill>
                    <a:prstClr val="black"/>
                  </a:solidFill>
                  <a:latin typeface="Arial Nova"/>
                  <a:ea typeface="ヒラギノ角ゴ Pro W3"/>
                </a:rPr>
                <a:t>45%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EE78E6-A4D6-9425-08A2-5D4AA50E8902}"/>
                </a:ext>
              </a:extLst>
            </p:cNvPr>
            <p:cNvSpPr txBox="1"/>
            <p:nvPr/>
          </p:nvSpPr>
          <p:spPr>
            <a:xfrm>
              <a:off x="6168246" y="3501636"/>
              <a:ext cx="980125" cy="29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89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CA" sz="9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18%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BEE5C9-FC68-5FAD-EA9E-B6C81A8E9FF6}"/>
                </a:ext>
              </a:extLst>
            </p:cNvPr>
            <p:cNvSpPr txBox="1"/>
            <p:nvPr/>
          </p:nvSpPr>
          <p:spPr>
            <a:xfrm>
              <a:off x="6586062" y="4492257"/>
              <a:ext cx="980125" cy="29959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 defTabSz="34289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CA" sz="900" dirty="0">
                  <a:solidFill>
                    <a:prstClr val="black"/>
                  </a:solidFill>
                  <a:latin typeface="Arial Nova"/>
                  <a:ea typeface="ヒラギノ角ゴ Pro W3"/>
                </a:rPr>
                <a:t>28%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61D7B3-2EA4-E4A3-4B66-0F41CA76EA06}"/>
                </a:ext>
              </a:extLst>
            </p:cNvPr>
            <p:cNvSpPr txBox="1"/>
            <p:nvPr/>
          </p:nvSpPr>
          <p:spPr>
            <a:xfrm>
              <a:off x="5765319" y="5194258"/>
              <a:ext cx="980125" cy="29959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 defTabSz="34289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CA" sz="900" dirty="0">
                  <a:solidFill>
                    <a:prstClr val="black"/>
                  </a:solidFill>
                  <a:latin typeface="Arial Nova"/>
                  <a:ea typeface="ヒラギノ角ゴ Pro W3"/>
                </a:rPr>
                <a:t>7%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C5E8E9-FD6E-AA13-1800-164B5D4932F4}"/>
                </a:ext>
              </a:extLst>
            </p:cNvPr>
            <p:cNvSpPr txBox="1"/>
            <p:nvPr/>
          </p:nvSpPr>
          <p:spPr>
            <a:xfrm>
              <a:off x="5464597" y="5523296"/>
              <a:ext cx="484936" cy="284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89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CA" sz="825" dirty="0">
                  <a:solidFill>
                    <a:prstClr val="black"/>
                  </a:solidFill>
                  <a:latin typeface="Arial Nova" panose="020B0504020202020204" pitchFamily="34" charset="0"/>
                </a:rPr>
                <a:t>2%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034E8F6-DB78-D2FC-7A1D-81C4AA5A9565}"/>
              </a:ext>
            </a:extLst>
          </p:cNvPr>
          <p:cNvSpPr txBox="1"/>
          <p:nvPr/>
        </p:nvSpPr>
        <p:spPr>
          <a:xfrm>
            <a:off x="3713736" y="1597534"/>
            <a:ext cx="1868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3000">
                <a:solidFill>
                  <a:prstClr val="white"/>
                </a:solidFill>
                <a:latin typeface="Abadi Extra Light" panose="020B0204020104020204" pitchFamily="34" charset="0"/>
              </a:rPr>
              <a:t>Industries</a:t>
            </a:r>
            <a:endParaRPr lang="en-CA" sz="2700">
              <a:solidFill>
                <a:prstClr val="white"/>
              </a:solidFill>
              <a:latin typeface="Abadi Extra Light" panose="020B0204020104020204" pitchFamily="34" charset="0"/>
            </a:endParaRPr>
          </a:p>
        </p:txBody>
      </p:sp>
      <p:graphicFrame>
        <p:nvGraphicFramePr>
          <p:cNvPr id="22" name="Table 28">
            <a:extLst>
              <a:ext uri="{FF2B5EF4-FFF2-40B4-BE49-F238E27FC236}">
                <a16:creationId xmlns:a16="http://schemas.microsoft.com/office/drawing/2014/main" id="{56B69E0B-9C26-7B9C-85B7-1AB9BC4B9F17}"/>
              </a:ext>
            </a:extLst>
          </p:cNvPr>
          <p:cNvGraphicFramePr>
            <a:graphicFrameLocks noGrp="1"/>
          </p:cNvGraphicFramePr>
          <p:nvPr/>
        </p:nvGraphicFramePr>
        <p:xfrm>
          <a:off x="3343934" y="4156904"/>
          <a:ext cx="2857083" cy="551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1857552958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7760067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3315850"/>
                    </a:ext>
                  </a:extLst>
                </a:gridCol>
                <a:gridCol w="1131788">
                  <a:extLst>
                    <a:ext uri="{9D8B030D-6E8A-4147-A177-3AD203B41FA5}">
                      <a16:colId xmlns:a16="http://schemas.microsoft.com/office/drawing/2014/main" val="4125396441"/>
                    </a:ext>
                  </a:extLst>
                </a:gridCol>
              </a:tblGrid>
              <a:tr h="224429">
                <a:tc>
                  <a:txBody>
                    <a:bodyPr/>
                    <a:lstStyle/>
                    <a:p>
                      <a:endParaRPr lang="en-CA" sz="9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solidFill>
                            <a:schemeClr val="tx1"/>
                          </a:solidFill>
                        </a:rPr>
                        <a:t>Food &amp; Beverage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CA" sz="9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solidFill>
                            <a:schemeClr val="tx1"/>
                          </a:solidFill>
                        </a:rPr>
                        <a:t>Transportation</a:t>
                      </a:r>
                      <a:endParaRPr lang="en-CA" sz="9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83965217"/>
                  </a:ext>
                </a:extLst>
              </a:tr>
              <a:tr h="102870">
                <a:tc>
                  <a:txBody>
                    <a:bodyPr/>
                    <a:lstStyle/>
                    <a:p>
                      <a:endParaRPr lang="en-CA" sz="2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CA" sz="2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CA" sz="2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CA" sz="2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01301498"/>
                  </a:ext>
                </a:extLst>
              </a:tr>
              <a:tr h="224429">
                <a:tc>
                  <a:txBody>
                    <a:bodyPr/>
                    <a:lstStyle/>
                    <a:p>
                      <a:endParaRPr lang="en-CA" sz="9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 dirty="0">
                          <a:solidFill>
                            <a:schemeClr val="tx1"/>
                          </a:solidFill>
                        </a:rPr>
                        <a:t>Recreation &amp; Entertainment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CA" sz="9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 dirty="0">
                          <a:solidFill>
                            <a:schemeClr val="tx1"/>
                          </a:solidFill>
                        </a:rPr>
                        <a:t>Accommodations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60262514"/>
                  </a:ext>
                </a:extLst>
              </a:tr>
            </a:tbl>
          </a:graphicData>
        </a:graphic>
      </p:graphicFrame>
      <p:graphicFrame>
        <p:nvGraphicFramePr>
          <p:cNvPr id="23" name="Table 28">
            <a:extLst>
              <a:ext uri="{FF2B5EF4-FFF2-40B4-BE49-F238E27FC236}">
                <a16:creationId xmlns:a16="http://schemas.microsoft.com/office/drawing/2014/main" id="{F62F4E37-D1B4-8649-7723-29C59EE6C898}"/>
              </a:ext>
            </a:extLst>
          </p:cNvPr>
          <p:cNvGraphicFramePr>
            <a:graphicFrameLocks noGrp="1"/>
          </p:cNvGraphicFramePr>
          <p:nvPr/>
        </p:nvGraphicFramePr>
        <p:xfrm>
          <a:off x="3343934" y="4663604"/>
          <a:ext cx="1562735" cy="327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1857552958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77600670"/>
                    </a:ext>
                  </a:extLst>
                </a:gridCol>
              </a:tblGrid>
              <a:tr h="102870">
                <a:tc>
                  <a:txBody>
                    <a:bodyPr/>
                    <a:lstStyle/>
                    <a:p>
                      <a:endParaRPr lang="en-CA" sz="2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CA" sz="2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01301498"/>
                  </a:ext>
                </a:extLst>
              </a:tr>
              <a:tr h="224429">
                <a:tc>
                  <a:txBody>
                    <a:bodyPr/>
                    <a:lstStyle/>
                    <a:p>
                      <a:endParaRPr lang="en-CA" sz="9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solidFill>
                            <a:schemeClr val="tx1"/>
                          </a:solidFill>
                        </a:rPr>
                        <a:t>Travel Services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60262514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12B920C5-D866-7754-5A74-7B72A1747B6C}"/>
              </a:ext>
            </a:extLst>
          </p:cNvPr>
          <p:cNvSpPr txBox="1"/>
          <p:nvPr/>
        </p:nvSpPr>
        <p:spPr>
          <a:xfrm>
            <a:off x="6773819" y="1597534"/>
            <a:ext cx="1697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3000">
                <a:solidFill>
                  <a:prstClr val="white"/>
                </a:solidFill>
                <a:latin typeface="Abadi Extra Light" panose="020B0204020104020204" pitchFamily="34" charset="0"/>
              </a:rPr>
              <a:t>Regions</a:t>
            </a:r>
            <a:r>
              <a:rPr lang="en-CA" sz="3000">
                <a:solidFill>
                  <a:prstClr val="black"/>
                </a:solidFill>
                <a:latin typeface="Abadi Extra Light" panose="020B0204020104020204" pitchFamily="34" charset="0"/>
              </a:rPr>
              <a:t> </a:t>
            </a:r>
            <a:endParaRPr lang="en-CA" sz="2700">
              <a:solidFill>
                <a:prstClr val="black"/>
              </a:solidFill>
              <a:latin typeface="Abadi Extra Light" panose="020B0204020104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0EA592-723C-12E0-FE6F-110345AD34D4}"/>
              </a:ext>
            </a:extLst>
          </p:cNvPr>
          <p:cNvCxnSpPr>
            <a:cxnSpLocks/>
          </p:cNvCxnSpPr>
          <p:nvPr/>
        </p:nvCxnSpPr>
        <p:spPr>
          <a:xfrm flipH="1">
            <a:off x="4310419" y="3909832"/>
            <a:ext cx="77372" cy="943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C6CA92E-6C5E-6AA4-83EF-7EBB67FD54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464511"/>
              </p:ext>
            </p:extLst>
          </p:nvPr>
        </p:nvGraphicFramePr>
        <p:xfrm>
          <a:off x="6181738" y="2152389"/>
          <a:ext cx="2930997" cy="2558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A8259D2-0AC3-D3D5-53B3-91198C1D67F2}"/>
              </a:ext>
            </a:extLst>
          </p:cNvPr>
          <p:cNvSpPr/>
          <p:nvPr/>
        </p:nvSpPr>
        <p:spPr>
          <a:xfrm rot="10800000" flipV="1">
            <a:off x="852521" y="3397011"/>
            <a:ext cx="1383131" cy="1325255"/>
          </a:xfrm>
          <a:prstGeom prst="triangl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83000">
                <a:schemeClr val="accent6">
                  <a:lumMod val="100000"/>
                </a:schemeClr>
              </a:gs>
            </a:gsLst>
            <a:lin ang="16200000" scaled="1"/>
            <a:tileRect/>
          </a:gradFill>
          <a:ln w="63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0C808D-A3D6-44F8-5611-0CD32E7AC5A6}"/>
              </a:ext>
            </a:extLst>
          </p:cNvPr>
          <p:cNvSpPr txBox="1"/>
          <p:nvPr/>
        </p:nvSpPr>
        <p:spPr>
          <a:xfrm>
            <a:off x="1128550" y="4070231"/>
            <a:ext cx="811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dirty="0">
                <a:solidFill>
                  <a:schemeClr val="accent3">
                    <a:lumMod val="50000"/>
                  </a:schemeClr>
                </a:solidFill>
                <a:latin typeface="Abadi Extra Light" panose="020B0204020104020204" pitchFamily="34" charset="0"/>
              </a:rPr>
              <a:t>2.1%</a:t>
            </a:r>
          </a:p>
        </p:txBody>
      </p:sp>
    </p:spTree>
    <p:extLst>
      <p:ext uri="{BB962C8B-B14F-4D97-AF65-F5344CB8AC3E}">
        <p14:creationId xmlns:p14="http://schemas.microsoft.com/office/powerpoint/2010/main" val="196631504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AA3F257-E986-180C-B9F1-6220F67F9AC8}"/>
              </a:ext>
            </a:extLst>
          </p:cNvPr>
          <p:cNvCxnSpPr>
            <a:cxnSpLocks/>
          </p:cNvCxnSpPr>
          <p:nvPr/>
        </p:nvCxnSpPr>
        <p:spPr>
          <a:xfrm>
            <a:off x="2322476" y="647980"/>
            <a:ext cx="0" cy="449552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5DA7CF-65E0-1EC4-DF3D-0B9B9142E674}"/>
              </a:ext>
            </a:extLst>
          </p:cNvPr>
          <p:cNvGrpSpPr/>
          <p:nvPr/>
        </p:nvGrpSpPr>
        <p:grpSpPr>
          <a:xfrm>
            <a:off x="867472" y="1152547"/>
            <a:ext cx="2976513" cy="436158"/>
            <a:chOff x="6872273" y="108387"/>
            <a:chExt cx="3326733" cy="800128"/>
          </a:xfr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83DFC553-B287-AF6D-F809-6F70173A1134}"/>
                </a:ext>
              </a:extLst>
            </p:cNvPr>
            <p:cNvSpPr/>
            <p:nvPr/>
          </p:nvSpPr>
          <p:spPr>
            <a:xfrm>
              <a:off x="6873035" y="108387"/>
              <a:ext cx="3325971" cy="800128"/>
            </a:xfrm>
            <a:prstGeom prst="round2Diag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 fontAlgn="auto">
                <a:spcBef>
                  <a:spcPts val="0"/>
                </a:spcBef>
                <a:spcAft>
                  <a:spcPts val="0"/>
                </a:spcAft>
              </a:pPr>
              <a:endParaRPr lang="en-CA" sz="1350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CC84A6-9C53-7AC1-6D91-9C56F3784306}"/>
                </a:ext>
              </a:extLst>
            </p:cNvPr>
            <p:cNvSpPr txBox="1"/>
            <p:nvPr/>
          </p:nvSpPr>
          <p:spPr>
            <a:xfrm>
              <a:off x="6872273" y="179396"/>
              <a:ext cx="3325971" cy="6670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34289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CA" sz="1763" dirty="0">
                  <a:solidFill>
                    <a:prstClr val="white"/>
                  </a:solidFill>
                  <a:latin typeface="Abadi Extra Light" panose="020B0204020104020204" pitchFamily="34" charset="0"/>
                </a:rPr>
                <a:t>YOUTH (AGE 15-24)</a:t>
              </a:r>
            </a:p>
          </p:txBody>
        </p:sp>
      </p:grpSp>
      <p:sp>
        <p:nvSpPr>
          <p:cNvPr id="24" name="Rectangle: Diagonal Corners Rounded 23">
            <a:extLst>
              <a:ext uri="{FF2B5EF4-FFF2-40B4-BE49-F238E27FC236}">
                <a16:creationId xmlns:a16="http://schemas.microsoft.com/office/drawing/2014/main" id="{1107D984-2996-2428-C5E3-295655CCCE8F}"/>
              </a:ext>
            </a:extLst>
          </p:cNvPr>
          <p:cNvSpPr/>
          <p:nvPr/>
        </p:nvSpPr>
        <p:spPr>
          <a:xfrm>
            <a:off x="866856" y="117788"/>
            <a:ext cx="2975831" cy="59309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endParaRPr lang="en-CA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id="{F5BDDBD7-EE25-AC27-7B88-21C5F57DCFAF}"/>
              </a:ext>
            </a:extLst>
          </p:cNvPr>
          <p:cNvSpPr/>
          <p:nvPr/>
        </p:nvSpPr>
        <p:spPr>
          <a:xfrm>
            <a:off x="2258865" y="1858680"/>
            <a:ext cx="124508" cy="126440"/>
          </a:xfrm>
          <a:prstGeom prst="diamond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endParaRPr lang="en-CA" sz="1350">
              <a:solidFill>
                <a:schemeClr val="bg1"/>
              </a:solidFill>
              <a:latin typeface="Corbel" panose="020B050302020402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8F33E3-07A2-60B6-E1E9-3D6773621D1E}"/>
              </a:ext>
            </a:extLst>
          </p:cNvPr>
          <p:cNvSpPr txBox="1"/>
          <p:nvPr/>
        </p:nvSpPr>
        <p:spPr>
          <a:xfrm>
            <a:off x="2376682" y="1695872"/>
            <a:ext cx="11801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2100">
                <a:solidFill>
                  <a:schemeClr val="bg1"/>
                </a:solidFill>
                <a:latin typeface="Abadi Extra Light" panose="020B0204020104020204" pitchFamily="34" charset="0"/>
              </a:rPr>
              <a:t>32.8%</a:t>
            </a:r>
            <a:endParaRPr lang="en-CA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AC9E46-FDC6-C8E1-07B7-F096556B234D}"/>
              </a:ext>
            </a:extLst>
          </p:cNvPr>
          <p:cNvSpPr txBox="1"/>
          <p:nvPr/>
        </p:nvSpPr>
        <p:spPr>
          <a:xfrm>
            <a:off x="1233145" y="1701649"/>
            <a:ext cx="921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2100">
                <a:solidFill>
                  <a:schemeClr val="bg1"/>
                </a:solidFill>
                <a:latin typeface="Abadi Extra Light" panose="020B0204020104020204" pitchFamily="34" charset="0"/>
              </a:rPr>
              <a:t>2024</a:t>
            </a:r>
            <a:endParaRPr lang="en-CA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F8764A-A7F5-D9E7-3AB0-3D22B2B45440}"/>
              </a:ext>
            </a:extLst>
          </p:cNvPr>
          <p:cNvSpPr txBox="1"/>
          <p:nvPr/>
        </p:nvSpPr>
        <p:spPr>
          <a:xfrm>
            <a:off x="866174" y="117306"/>
            <a:ext cx="2975831" cy="63491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1763" dirty="0">
                <a:solidFill>
                  <a:prstClr val="white"/>
                </a:solidFill>
                <a:latin typeface="Abadi Extra Light" panose="020B0204020104020204" pitchFamily="34" charset="0"/>
              </a:rPr>
              <a:t>TOURISM WORKFORCE </a:t>
            </a:r>
            <a:br>
              <a:rPr lang="en-CA" sz="1763" dirty="0">
                <a:solidFill>
                  <a:prstClr val="white"/>
                </a:solidFill>
                <a:latin typeface="Abadi Extra Light" panose="020B0204020104020204" pitchFamily="34" charset="0"/>
              </a:rPr>
            </a:br>
            <a:r>
              <a:rPr lang="en-CA" sz="1763" dirty="0">
                <a:solidFill>
                  <a:prstClr val="white"/>
                </a:solidFill>
                <a:latin typeface="Abadi Extra Light" panose="020B0204020104020204" pitchFamily="34" charset="0"/>
              </a:rPr>
              <a:t>AGE DEMOGRAPHICS (%)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A8EA2A-0785-C756-AFF4-6B35D3EEC514}"/>
              </a:ext>
            </a:extLst>
          </p:cNvPr>
          <p:cNvGrpSpPr/>
          <p:nvPr/>
        </p:nvGrpSpPr>
        <p:grpSpPr>
          <a:xfrm>
            <a:off x="870238" y="2327419"/>
            <a:ext cx="2976513" cy="436158"/>
            <a:chOff x="6872273" y="108387"/>
            <a:chExt cx="3326733" cy="800128"/>
          </a:xfr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36" name="Rectangle: Diagonal Corners Rounded 35">
              <a:extLst>
                <a:ext uri="{FF2B5EF4-FFF2-40B4-BE49-F238E27FC236}">
                  <a16:creationId xmlns:a16="http://schemas.microsoft.com/office/drawing/2014/main" id="{03FB6D69-95E2-FF7A-7B16-2D92DE7BB6B7}"/>
                </a:ext>
              </a:extLst>
            </p:cNvPr>
            <p:cNvSpPr/>
            <p:nvPr/>
          </p:nvSpPr>
          <p:spPr>
            <a:xfrm>
              <a:off x="6873035" y="108387"/>
              <a:ext cx="3325971" cy="800128"/>
            </a:xfrm>
            <a:prstGeom prst="round2Diag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 fontAlgn="auto">
                <a:spcBef>
                  <a:spcPts val="0"/>
                </a:spcBef>
                <a:spcAft>
                  <a:spcPts val="0"/>
                </a:spcAft>
              </a:pPr>
              <a:endParaRPr lang="en-CA" sz="1350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543F0FA-2ED6-BC92-E04E-E153B8B8C1DE}"/>
                </a:ext>
              </a:extLst>
            </p:cNvPr>
            <p:cNvSpPr txBox="1"/>
            <p:nvPr/>
          </p:nvSpPr>
          <p:spPr>
            <a:xfrm>
              <a:off x="6872273" y="179396"/>
              <a:ext cx="3325971" cy="6670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34289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CA" sz="1763" dirty="0">
                  <a:solidFill>
                    <a:prstClr val="white"/>
                  </a:solidFill>
                  <a:latin typeface="Abadi Extra Light" panose="020B0204020104020204" pitchFamily="34" charset="0"/>
                </a:rPr>
                <a:t>CORE (AGE 25-54)</a:t>
              </a:r>
            </a:p>
          </p:txBody>
        </p:sp>
      </p:grpSp>
      <p:sp>
        <p:nvSpPr>
          <p:cNvPr id="38" name="Diamond 37">
            <a:extLst>
              <a:ext uri="{FF2B5EF4-FFF2-40B4-BE49-F238E27FC236}">
                <a16:creationId xmlns:a16="http://schemas.microsoft.com/office/drawing/2014/main" id="{06580588-763F-DDAF-AFC1-306E6FB30980}"/>
              </a:ext>
            </a:extLst>
          </p:cNvPr>
          <p:cNvSpPr/>
          <p:nvPr/>
        </p:nvSpPr>
        <p:spPr>
          <a:xfrm>
            <a:off x="2261631" y="3083428"/>
            <a:ext cx="124508" cy="126440"/>
          </a:xfrm>
          <a:prstGeom prst="diamond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endParaRPr lang="en-CA" sz="1350">
              <a:solidFill>
                <a:schemeClr val="bg1"/>
              </a:solidFill>
              <a:latin typeface="Corbel" panose="020B050302020402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88C975F-9D4F-C772-0ADD-3449AB83FEAF}"/>
              </a:ext>
            </a:extLst>
          </p:cNvPr>
          <p:cNvSpPr txBox="1"/>
          <p:nvPr/>
        </p:nvSpPr>
        <p:spPr>
          <a:xfrm>
            <a:off x="2379448" y="2920620"/>
            <a:ext cx="11801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2100">
                <a:solidFill>
                  <a:schemeClr val="bg1"/>
                </a:solidFill>
                <a:latin typeface="Abadi Extra Light" panose="020B0204020104020204" pitchFamily="34" charset="0"/>
              </a:rPr>
              <a:t>51.3%</a:t>
            </a:r>
            <a:endParaRPr lang="en-CA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CBAB7E-F924-887B-9146-09302F6F435B}"/>
              </a:ext>
            </a:extLst>
          </p:cNvPr>
          <p:cNvSpPr txBox="1"/>
          <p:nvPr/>
        </p:nvSpPr>
        <p:spPr>
          <a:xfrm>
            <a:off x="1235911" y="2926397"/>
            <a:ext cx="921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2100">
                <a:solidFill>
                  <a:schemeClr val="bg1"/>
                </a:solidFill>
                <a:latin typeface="Abadi Extra Light" panose="020B0204020104020204" pitchFamily="34" charset="0"/>
              </a:rPr>
              <a:t>2024</a:t>
            </a:r>
            <a:endParaRPr lang="en-CA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092D5B3-DF14-B327-F7CF-24A6DA898831}"/>
              </a:ext>
            </a:extLst>
          </p:cNvPr>
          <p:cNvGrpSpPr/>
          <p:nvPr/>
        </p:nvGrpSpPr>
        <p:grpSpPr>
          <a:xfrm>
            <a:off x="873004" y="3585414"/>
            <a:ext cx="2976513" cy="436158"/>
            <a:chOff x="6872273" y="108387"/>
            <a:chExt cx="3326733" cy="800128"/>
          </a:xfr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46" name="Rectangle: Diagonal Corners Rounded 45">
              <a:extLst>
                <a:ext uri="{FF2B5EF4-FFF2-40B4-BE49-F238E27FC236}">
                  <a16:creationId xmlns:a16="http://schemas.microsoft.com/office/drawing/2014/main" id="{0688D2A3-9D00-EEA0-BF0C-738EF357C623}"/>
                </a:ext>
              </a:extLst>
            </p:cNvPr>
            <p:cNvSpPr/>
            <p:nvPr/>
          </p:nvSpPr>
          <p:spPr>
            <a:xfrm>
              <a:off x="6873035" y="108387"/>
              <a:ext cx="3325971" cy="800128"/>
            </a:xfrm>
            <a:prstGeom prst="round2Diag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 fontAlgn="auto">
                <a:spcBef>
                  <a:spcPts val="0"/>
                </a:spcBef>
                <a:spcAft>
                  <a:spcPts val="0"/>
                </a:spcAft>
              </a:pPr>
              <a:endParaRPr lang="en-CA" sz="1350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7EB2BB8-F075-C8EE-8D98-3C65E4E88613}"/>
                </a:ext>
              </a:extLst>
            </p:cNvPr>
            <p:cNvSpPr txBox="1"/>
            <p:nvPr/>
          </p:nvSpPr>
          <p:spPr>
            <a:xfrm>
              <a:off x="6872273" y="179396"/>
              <a:ext cx="3325971" cy="6670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34289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CA" sz="1763">
                  <a:solidFill>
                    <a:prstClr val="white"/>
                  </a:solidFill>
                  <a:latin typeface="Abadi Extra Light" panose="020B0204020104020204" pitchFamily="34" charset="0"/>
                </a:rPr>
                <a:t>SENIOR (AGE 55+)</a:t>
              </a:r>
            </a:p>
          </p:txBody>
        </p:sp>
      </p:grpSp>
      <p:sp>
        <p:nvSpPr>
          <p:cNvPr id="48" name="Diamond 47">
            <a:extLst>
              <a:ext uri="{FF2B5EF4-FFF2-40B4-BE49-F238E27FC236}">
                <a16:creationId xmlns:a16="http://schemas.microsoft.com/office/drawing/2014/main" id="{C2260E4A-175A-2059-ACE7-FA8B7A82FF4D}"/>
              </a:ext>
            </a:extLst>
          </p:cNvPr>
          <p:cNvSpPr/>
          <p:nvPr/>
        </p:nvSpPr>
        <p:spPr>
          <a:xfrm>
            <a:off x="2264472" y="4307869"/>
            <a:ext cx="124508" cy="126440"/>
          </a:xfrm>
          <a:prstGeom prst="diamond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endParaRPr lang="en-CA" sz="1350">
              <a:solidFill>
                <a:schemeClr val="bg1"/>
              </a:solidFill>
              <a:latin typeface="Corbel" panose="020B050302020402020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92AD11-E809-D658-DA8C-7BA2B7472129}"/>
              </a:ext>
            </a:extLst>
          </p:cNvPr>
          <p:cNvSpPr txBox="1"/>
          <p:nvPr/>
        </p:nvSpPr>
        <p:spPr>
          <a:xfrm>
            <a:off x="2390603" y="4161687"/>
            <a:ext cx="11801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2100">
                <a:solidFill>
                  <a:schemeClr val="bg1"/>
                </a:solidFill>
                <a:latin typeface="Abadi Extra Light" panose="020B0204020104020204" pitchFamily="34" charset="0"/>
              </a:rPr>
              <a:t>15.8%</a:t>
            </a:r>
            <a:endParaRPr lang="en-CA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187EB05-FC73-A945-6CCA-3D1A3B313999}"/>
              </a:ext>
            </a:extLst>
          </p:cNvPr>
          <p:cNvSpPr txBox="1"/>
          <p:nvPr/>
        </p:nvSpPr>
        <p:spPr>
          <a:xfrm>
            <a:off x="1238753" y="4150838"/>
            <a:ext cx="921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2100">
                <a:solidFill>
                  <a:schemeClr val="bg1"/>
                </a:solidFill>
                <a:latin typeface="Abadi Extra Light" panose="020B0204020104020204" pitchFamily="34" charset="0"/>
              </a:rPr>
              <a:t>2024</a:t>
            </a:r>
            <a:endParaRPr lang="en-CA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A3F257-E986-180C-B9F1-6220F67F9AC8}"/>
              </a:ext>
            </a:extLst>
          </p:cNvPr>
          <p:cNvCxnSpPr>
            <a:cxnSpLocks/>
          </p:cNvCxnSpPr>
          <p:nvPr/>
        </p:nvCxnSpPr>
        <p:spPr>
          <a:xfrm>
            <a:off x="6342391" y="647980"/>
            <a:ext cx="0" cy="449552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5DA7CF-65E0-1EC4-DF3D-0B9B9142E674}"/>
              </a:ext>
            </a:extLst>
          </p:cNvPr>
          <p:cNvGrpSpPr/>
          <p:nvPr/>
        </p:nvGrpSpPr>
        <p:grpSpPr>
          <a:xfrm>
            <a:off x="4887387" y="1152547"/>
            <a:ext cx="2976513" cy="436158"/>
            <a:chOff x="6872273" y="108387"/>
            <a:chExt cx="3326733" cy="800128"/>
          </a:xfrm>
        </p:grpSpPr>
        <p:sp>
          <p:nvSpPr>
            <p:cNvPr id="16" name="Rectangle: Diagonal Corners Rounded 15">
              <a:extLst>
                <a:ext uri="{FF2B5EF4-FFF2-40B4-BE49-F238E27FC236}">
                  <a16:creationId xmlns:a16="http://schemas.microsoft.com/office/drawing/2014/main" id="{83DFC553-B287-AF6D-F809-6F70173A1134}"/>
                </a:ext>
              </a:extLst>
            </p:cNvPr>
            <p:cNvSpPr/>
            <p:nvPr/>
          </p:nvSpPr>
          <p:spPr>
            <a:xfrm>
              <a:off x="6873035" y="108387"/>
              <a:ext cx="3325971" cy="800128"/>
            </a:xfrm>
            <a:prstGeom prst="round2DiagRect">
              <a:avLst/>
            </a:prstGeom>
            <a:gradFill flip="none" rotWithShape="1">
              <a:gsLst>
                <a:gs pos="0">
                  <a:schemeClr val="tx1">
                    <a:lumMod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 fontAlgn="auto">
                <a:spcBef>
                  <a:spcPts val="0"/>
                </a:spcBef>
                <a:spcAft>
                  <a:spcPts val="0"/>
                </a:spcAft>
              </a:pPr>
              <a:endParaRPr lang="en-CA" sz="1700">
                <a:solidFill>
                  <a:prstClr val="white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CC84A6-9C53-7AC1-6D91-9C56F3784306}"/>
                </a:ext>
              </a:extLst>
            </p:cNvPr>
            <p:cNvSpPr txBox="1"/>
            <p:nvPr/>
          </p:nvSpPr>
          <p:spPr>
            <a:xfrm>
              <a:off x="6872273" y="179396"/>
              <a:ext cx="3325971" cy="667069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342892" fontAlgn="auto">
                <a:spcBef>
                  <a:spcPts val="0"/>
                </a:spcBef>
                <a:spcAft>
                  <a:spcPts val="0"/>
                </a:spcAft>
                <a:defRPr sz="1350">
                  <a:solidFill>
                    <a:prstClr val="white"/>
                  </a:solidFill>
                  <a:latin typeface="Corbel" panose="020B0503020204020204"/>
                  <a:ea typeface="+mn-ea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CA" sz="1700">
                  <a:latin typeface="Abadi Extra Light" panose="020B0204020104020204" pitchFamily="34" charset="0"/>
                </a:rPr>
                <a:t>YOUTH (AGE 15-24)</a:t>
              </a:r>
            </a:p>
          </p:txBody>
        </p:sp>
      </p:grp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1107D984-2996-2428-C5E3-295655CCCE8F}"/>
              </a:ext>
            </a:extLst>
          </p:cNvPr>
          <p:cNvSpPr/>
          <p:nvPr/>
        </p:nvSpPr>
        <p:spPr>
          <a:xfrm>
            <a:off x="4886771" y="117788"/>
            <a:ext cx="2975831" cy="593094"/>
          </a:xfrm>
          <a:prstGeom prst="round2Diag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endParaRPr lang="en-CA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F5BDDBD7-EE25-AC27-7B88-21C5F57DCFAF}"/>
              </a:ext>
            </a:extLst>
          </p:cNvPr>
          <p:cNvSpPr/>
          <p:nvPr/>
        </p:nvSpPr>
        <p:spPr>
          <a:xfrm>
            <a:off x="6278780" y="1858680"/>
            <a:ext cx="124508" cy="126440"/>
          </a:xfrm>
          <a:prstGeom prst="diamond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endParaRPr lang="en-CA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8F33E3-07A2-60B6-E1E9-3D6773621D1E}"/>
              </a:ext>
            </a:extLst>
          </p:cNvPr>
          <p:cNvSpPr txBox="1"/>
          <p:nvPr/>
        </p:nvSpPr>
        <p:spPr>
          <a:xfrm>
            <a:off x="6396597" y="1695872"/>
            <a:ext cx="11801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2100">
                <a:solidFill>
                  <a:schemeClr val="bg1"/>
                </a:solidFill>
                <a:latin typeface="Abadi Extra Light" panose="020B0204020104020204" pitchFamily="34" charset="0"/>
              </a:rPr>
              <a:t>32.8%</a:t>
            </a:r>
            <a:endParaRPr lang="en-CA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AC9E46-FDC6-C8E1-07B7-F096556B234D}"/>
              </a:ext>
            </a:extLst>
          </p:cNvPr>
          <p:cNvSpPr txBox="1"/>
          <p:nvPr/>
        </p:nvSpPr>
        <p:spPr>
          <a:xfrm>
            <a:off x="5253060" y="1701649"/>
            <a:ext cx="921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2100">
                <a:solidFill>
                  <a:schemeClr val="bg1"/>
                </a:solidFill>
                <a:latin typeface="Abadi Extra Light" panose="020B0204020104020204" pitchFamily="34" charset="0"/>
              </a:rPr>
              <a:t>2024</a:t>
            </a:r>
            <a:endParaRPr lang="en-CA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F8764A-A7F5-D9E7-3AB0-3D22B2B45440}"/>
              </a:ext>
            </a:extLst>
          </p:cNvPr>
          <p:cNvSpPr txBox="1"/>
          <p:nvPr/>
        </p:nvSpPr>
        <p:spPr>
          <a:xfrm>
            <a:off x="4886089" y="117306"/>
            <a:ext cx="2975831" cy="634917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342892" fontAlgn="auto">
              <a:spcBef>
                <a:spcPts val="0"/>
              </a:spcBef>
              <a:spcAft>
                <a:spcPts val="0"/>
              </a:spcAft>
              <a:defRPr sz="1350">
                <a:solidFill>
                  <a:prstClr val="white"/>
                </a:solidFill>
                <a:latin typeface="Corbel" panose="020B0503020204020204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CA" sz="1700" dirty="0">
                <a:latin typeface="Abadi Extra Light" panose="020B0204020104020204" pitchFamily="34" charset="0"/>
              </a:rPr>
              <a:t>TOURISM WORKFORCE DEMOGRAPHICS (%)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A8EA2A-0785-C756-AFF4-6B35D3EEC514}"/>
              </a:ext>
            </a:extLst>
          </p:cNvPr>
          <p:cNvGrpSpPr/>
          <p:nvPr/>
        </p:nvGrpSpPr>
        <p:grpSpPr>
          <a:xfrm>
            <a:off x="4892237" y="2313966"/>
            <a:ext cx="2976513" cy="436158"/>
            <a:chOff x="6872273" y="108387"/>
            <a:chExt cx="3326733" cy="800128"/>
          </a:xfrm>
        </p:grpSpPr>
        <p:sp>
          <p:nvSpPr>
            <p:cNvPr id="26" name="Rectangle: Diagonal Corners Rounded 25">
              <a:extLst>
                <a:ext uri="{FF2B5EF4-FFF2-40B4-BE49-F238E27FC236}">
                  <a16:creationId xmlns:a16="http://schemas.microsoft.com/office/drawing/2014/main" id="{03FB6D69-95E2-FF7A-7B16-2D92DE7BB6B7}"/>
                </a:ext>
              </a:extLst>
            </p:cNvPr>
            <p:cNvSpPr/>
            <p:nvPr/>
          </p:nvSpPr>
          <p:spPr>
            <a:xfrm>
              <a:off x="6873035" y="108387"/>
              <a:ext cx="3325971" cy="800128"/>
            </a:xfrm>
            <a:prstGeom prst="round2DiagRect">
              <a:avLst/>
            </a:prstGeom>
            <a:gradFill flip="none" rotWithShape="1">
              <a:gsLst>
                <a:gs pos="0">
                  <a:schemeClr val="tx1">
                    <a:lumMod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 fontAlgn="auto">
                <a:spcBef>
                  <a:spcPts val="0"/>
                </a:spcBef>
                <a:spcAft>
                  <a:spcPts val="0"/>
                </a:spcAft>
              </a:pPr>
              <a:endParaRPr lang="en-CA" sz="1700">
                <a:solidFill>
                  <a:prstClr val="white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43F0FA-2ED6-BC92-E04E-E153B8B8C1DE}"/>
                </a:ext>
              </a:extLst>
            </p:cNvPr>
            <p:cNvSpPr txBox="1"/>
            <p:nvPr/>
          </p:nvSpPr>
          <p:spPr>
            <a:xfrm>
              <a:off x="6872273" y="179396"/>
              <a:ext cx="3325971" cy="667069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342892" fontAlgn="auto">
                <a:spcBef>
                  <a:spcPts val="0"/>
                </a:spcBef>
                <a:spcAft>
                  <a:spcPts val="0"/>
                </a:spcAft>
                <a:defRPr sz="1350">
                  <a:solidFill>
                    <a:prstClr val="white"/>
                  </a:solidFill>
                  <a:latin typeface="Corbel" panose="020B0503020204020204"/>
                  <a:ea typeface="+mn-ea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CA" sz="1700">
                  <a:latin typeface="Abadi Extra Light" panose="020B0204020104020204" pitchFamily="34" charset="0"/>
                </a:rPr>
                <a:t>WOMEN</a:t>
              </a:r>
            </a:p>
          </p:txBody>
        </p:sp>
      </p:grpSp>
      <p:sp>
        <p:nvSpPr>
          <p:cNvPr id="28" name="Diamond 27">
            <a:extLst>
              <a:ext uri="{FF2B5EF4-FFF2-40B4-BE49-F238E27FC236}">
                <a16:creationId xmlns:a16="http://schemas.microsoft.com/office/drawing/2014/main" id="{06580588-763F-DDAF-AFC1-306E6FB30980}"/>
              </a:ext>
            </a:extLst>
          </p:cNvPr>
          <p:cNvSpPr/>
          <p:nvPr/>
        </p:nvSpPr>
        <p:spPr>
          <a:xfrm>
            <a:off x="6281546" y="3083428"/>
            <a:ext cx="124508" cy="126440"/>
          </a:xfrm>
          <a:prstGeom prst="diamond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endParaRPr lang="en-CA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8C975F-9D4F-C772-0ADD-3449AB83FEAF}"/>
              </a:ext>
            </a:extLst>
          </p:cNvPr>
          <p:cNvSpPr txBox="1"/>
          <p:nvPr/>
        </p:nvSpPr>
        <p:spPr>
          <a:xfrm>
            <a:off x="6399363" y="2920620"/>
            <a:ext cx="11801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2100">
                <a:solidFill>
                  <a:schemeClr val="bg1"/>
                </a:solidFill>
                <a:latin typeface="Abadi Extra Light" panose="020B0204020104020204" pitchFamily="34" charset="0"/>
              </a:rPr>
              <a:t>48.1%</a:t>
            </a:r>
            <a:endParaRPr lang="en-CA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CBAB7E-F924-887B-9146-09302F6F435B}"/>
              </a:ext>
            </a:extLst>
          </p:cNvPr>
          <p:cNvSpPr txBox="1"/>
          <p:nvPr/>
        </p:nvSpPr>
        <p:spPr>
          <a:xfrm>
            <a:off x="5255826" y="2926397"/>
            <a:ext cx="921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2100">
                <a:solidFill>
                  <a:schemeClr val="bg1"/>
                </a:solidFill>
                <a:latin typeface="Abadi Extra Light" panose="020B0204020104020204" pitchFamily="34" charset="0"/>
              </a:rPr>
              <a:t>2024</a:t>
            </a:r>
            <a:endParaRPr lang="en-CA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092D5B3-DF14-B327-F7CF-24A6DA898831}"/>
              </a:ext>
            </a:extLst>
          </p:cNvPr>
          <p:cNvGrpSpPr/>
          <p:nvPr/>
        </p:nvGrpSpPr>
        <p:grpSpPr>
          <a:xfrm>
            <a:off x="4892919" y="3567899"/>
            <a:ext cx="2976513" cy="436158"/>
            <a:chOff x="6872273" y="108387"/>
            <a:chExt cx="3326733" cy="800128"/>
          </a:xfrm>
        </p:grpSpPr>
        <p:sp>
          <p:nvSpPr>
            <p:cNvPr id="40" name="Rectangle: Diagonal Corners Rounded 39">
              <a:extLst>
                <a:ext uri="{FF2B5EF4-FFF2-40B4-BE49-F238E27FC236}">
                  <a16:creationId xmlns:a16="http://schemas.microsoft.com/office/drawing/2014/main" id="{0688D2A3-9D00-EEA0-BF0C-738EF357C623}"/>
                </a:ext>
              </a:extLst>
            </p:cNvPr>
            <p:cNvSpPr/>
            <p:nvPr/>
          </p:nvSpPr>
          <p:spPr>
            <a:xfrm>
              <a:off x="6873035" y="108387"/>
              <a:ext cx="3325971" cy="800128"/>
            </a:xfrm>
            <a:prstGeom prst="round2DiagRect">
              <a:avLst/>
            </a:prstGeom>
            <a:gradFill flip="none" rotWithShape="1">
              <a:gsLst>
                <a:gs pos="0">
                  <a:schemeClr val="tx1">
                    <a:lumMod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 fontAlgn="auto">
                <a:spcBef>
                  <a:spcPts val="0"/>
                </a:spcBef>
                <a:spcAft>
                  <a:spcPts val="0"/>
                </a:spcAft>
              </a:pPr>
              <a:endParaRPr lang="en-CA" sz="1700">
                <a:solidFill>
                  <a:prstClr val="white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7EB2BB8-F075-C8EE-8D98-3C65E4E88613}"/>
                </a:ext>
              </a:extLst>
            </p:cNvPr>
            <p:cNvSpPr txBox="1"/>
            <p:nvPr/>
          </p:nvSpPr>
          <p:spPr>
            <a:xfrm>
              <a:off x="6872273" y="179396"/>
              <a:ext cx="3325971" cy="667069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342892" fontAlgn="auto">
                <a:spcBef>
                  <a:spcPts val="0"/>
                </a:spcBef>
                <a:spcAft>
                  <a:spcPts val="0"/>
                </a:spcAft>
                <a:defRPr sz="1350">
                  <a:solidFill>
                    <a:prstClr val="white"/>
                  </a:solidFill>
                  <a:latin typeface="Corbel" panose="020B0503020204020204"/>
                  <a:ea typeface="+mn-ea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CA" sz="1700">
                  <a:latin typeface="Abadi Extra Light" panose="020B0204020104020204" pitchFamily="34" charset="0"/>
                </a:rPr>
                <a:t>IMMIGRANTS</a:t>
              </a:r>
            </a:p>
          </p:txBody>
        </p:sp>
      </p:grpSp>
      <p:sp>
        <p:nvSpPr>
          <p:cNvPr id="44" name="Diamond 43">
            <a:extLst>
              <a:ext uri="{FF2B5EF4-FFF2-40B4-BE49-F238E27FC236}">
                <a16:creationId xmlns:a16="http://schemas.microsoft.com/office/drawing/2014/main" id="{C2260E4A-175A-2059-ACE7-FA8B7A82FF4D}"/>
              </a:ext>
            </a:extLst>
          </p:cNvPr>
          <p:cNvSpPr/>
          <p:nvPr/>
        </p:nvSpPr>
        <p:spPr>
          <a:xfrm>
            <a:off x="6284387" y="4307869"/>
            <a:ext cx="124508" cy="126440"/>
          </a:xfrm>
          <a:prstGeom prst="diamond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endParaRPr lang="en-CA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92AD11-E809-D658-DA8C-7BA2B7472129}"/>
              </a:ext>
            </a:extLst>
          </p:cNvPr>
          <p:cNvSpPr txBox="1"/>
          <p:nvPr/>
        </p:nvSpPr>
        <p:spPr>
          <a:xfrm>
            <a:off x="6410518" y="4161687"/>
            <a:ext cx="11801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2100">
                <a:solidFill>
                  <a:schemeClr val="bg1"/>
                </a:solidFill>
                <a:latin typeface="Abadi Extra Light" panose="020B0204020104020204" pitchFamily="34" charset="0"/>
              </a:rPr>
              <a:t>32.4%</a:t>
            </a:r>
            <a:endParaRPr lang="en-CA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87EB05-FC73-A945-6CCA-3D1A3B313999}"/>
              </a:ext>
            </a:extLst>
          </p:cNvPr>
          <p:cNvSpPr txBox="1"/>
          <p:nvPr/>
        </p:nvSpPr>
        <p:spPr>
          <a:xfrm>
            <a:off x="5258668" y="4150838"/>
            <a:ext cx="921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2100">
                <a:solidFill>
                  <a:schemeClr val="bg1"/>
                </a:solidFill>
                <a:latin typeface="Abadi Extra Light" panose="020B0204020104020204" pitchFamily="34" charset="0"/>
              </a:rPr>
              <a:t>2024</a:t>
            </a:r>
            <a:endParaRPr lang="en-CA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5573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2B8D1-92F7-A4DC-4A34-CA02FE5D0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05F50B-3378-AA36-DF88-928D47A61117}"/>
              </a:ext>
            </a:extLst>
          </p:cNvPr>
          <p:cNvCxnSpPr>
            <a:cxnSpLocks/>
          </p:cNvCxnSpPr>
          <p:nvPr/>
        </p:nvCxnSpPr>
        <p:spPr>
          <a:xfrm>
            <a:off x="4327391" y="654080"/>
            <a:ext cx="0" cy="449552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6D133367-C252-8247-1889-7222EBB8DAF7}"/>
              </a:ext>
            </a:extLst>
          </p:cNvPr>
          <p:cNvSpPr/>
          <p:nvPr/>
        </p:nvSpPr>
        <p:spPr>
          <a:xfrm>
            <a:off x="2520646" y="123888"/>
            <a:ext cx="3581501" cy="593094"/>
          </a:xfrm>
          <a:prstGeom prst="round2DiagRect">
            <a:avLst/>
          </a:prstGeom>
          <a:solidFill>
            <a:schemeClr val="tx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endParaRPr lang="en-CA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31F674-CD52-914E-4169-A5C8B5722C5C}"/>
              </a:ext>
            </a:extLst>
          </p:cNvPr>
          <p:cNvSpPr txBox="1"/>
          <p:nvPr/>
        </p:nvSpPr>
        <p:spPr>
          <a:xfrm>
            <a:off x="2483389" y="116091"/>
            <a:ext cx="3581500" cy="63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en-CA" sz="1763" dirty="0">
                <a:solidFill>
                  <a:prstClr val="white"/>
                </a:solidFill>
                <a:latin typeface="Abadi Extra Light" panose="020B0204020104020204" pitchFamily="34" charset="0"/>
              </a:rPr>
              <a:t>2024 TOURISM AVERAGE HOURLY WAGES BY INDUSTRY </a:t>
            </a: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0CDC10A4-93F0-E95F-350A-40FEE2D112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794998"/>
                  </p:ext>
                </p:extLst>
              </p:nvPr>
            </p:nvGraphicFramePr>
            <p:xfrm>
              <a:off x="1948454" y="1109311"/>
              <a:ext cx="4760839" cy="280431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0CDC10A4-93F0-E95F-350A-40FEE2D112F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48454" y="1109311"/>
                <a:ext cx="4760839" cy="2804319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BECD95D-020E-5741-3830-12152615AE6F}"/>
              </a:ext>
            </a:extLst>
          </p:cNvPr>
          <p:cNvSpPr txBox="1"/>
          <p:nvPr/>
        </p:nvSpPr>
        <p:spPr>
          <a:xfrm>
            <a:off x="3577345" y="1185491"/>
            <a:ext cx="1500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>
                <a:solidFill>
                  <a:schemeClr val="bg1"/>
                </a:solidFill>
              </a:rPr>
              <a:t>Economy Average</a:t>
            </a:r>
          </a:p>
          <a:p>
            <a:pPr algn="ctr"/>
            <a:r>
              <a:rPr lang="en-CA" sz="1400">
                <a:solidFill>
                  <a:schemeClr val="bg1"/>
                </a:solidFill>
              </a:rPr>
              <a:t>$30.26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D6D21-6E9D-0035-024C-0BECDB936542}"/>
              </a:ext>
            </a:extLst>
          </p:cNvPr>
          <p:cNvSpPr txBox="1"/>
          <p:nvPr/>
        </p:nvSpPr>
        <p:spPr>
          <a:xfrm>
            <a:off x="3531854" y="3295021"/>
            <a:ext cx="1578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>
                <a:solidFill>
                  <a:schemeClr val="bg1"/>
                </a:solidFill>
              </a:rPr>
              <a:t>Food and Beverage</a:t>
            </a:r>
          </a:p>
          <a:p>
            <a:pPr algn="ctr"/>
            <a:r>
              <a:rPr lang="en-CA" sz="1400">
                <a:solidFill>
                  <a:schemeClr val="bg1"/>
                </a:solidFill>
              </a:rPr>
              <a:t>$19.18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124B1F-A9C6-2866-34D7-3490D19885C2}"/>
              </a:ext>
            </a:extLst>
          </p:cNvPr>
          <p:cNvSpPr txBox="1"/>
          <p:nvPr/>
        </p:nvSpPr>
        <p:spPr>
          <a:xfrm>
            <a:off x="3612968" y="2778709"/>
            <a:ext cx="1383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>
                <a:solidFill>
                  <a:schemeClr val="bg1"/>
                </a:solidFill>
              </a:rPr>
              <a:t>Accommodation</a:t>
            </a:r>
          </a:p>
          <a:p>
            <a:pPr algn="ctr"/>
            <a:r>
              <a:rPr lang="en-CA" sz="1400">
                <a:solidFill>
                  <a:schemeClr val="bg1"/>
                </a:solidFill>
              </a:rPr>
              <a:t>$21.29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5DAE5B-0C34-8BA4-88A5-6A1DC41FD2DA}"/>
              </a:ext>
            </a:extLst>
          </p:cNvPr>
          <p:cNvSpPr txBox="1"/>
          <p:nvPr/>
        </p:nvSpPr>
        <p:spPr>
          <a:xfrm>
            <a:off x="2941920" y="2240357"/>
            <a:ext cx="2771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>
                <a:solidFill>
                  <a:schemeClr val="bg1"/>
                </a:solidFill>
              </a:rPr>
              <a:t>Arts, Entertainment and Recreation</a:t>
            </a:r>
          </a:p>
          <a:p>
            <a:pPr algn="ctr"/>
            <a:r>
              <a:rPr lang="en-CA" sz="1400">
                <a:solidFill>
                  <a:schemeClr val="bg1"/>
                </a:solidFill>
              </a:rPr>
              <a:t>$23.14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55962A-58C7-6516-FE4D-6F63B78022A9}"/>
              </a:ext>
            </a:extLst>
          </p:cNvPr>
          <p:cNvSpPr txBox="1"/>
          <p:nvPr/>
        </p:nvSpPr>
        <p:spPr>
          <a:xfrm>
            <a:off x="3036812" y="1705449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>
                <a:solidFill>
                  <a:schemeClr val="bg1"/>
                </a:solidFill>
              </a:rPr>
              <a:t>Transportation and Warehousing</a:t>
            </a:r>
          </a:p>
          <a:p>
            <a:pPr algn="ctr"/>
            <a:r>
              <a:rPr lang="en-CA" sz="1400">
                <a:solidFill>
                  <a:schemeClr val="bg1"/>
                </a:solidFill>
              </a:rPr>
              <a:t>$31.48</a:t>
            </a:r>
          </a:p>
        </p:txBody>
      </p:sp>
    </p:spTree>
    <p:extLst>
      <p:ext uri="{BB962C8B-B14F-4D97-AF65-F5344CB8AC3E}">
        <p14:creationId xmlns:p14="http://schemas.microsoft.com/office/powerpoint/2010/main" val="292848919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4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DF1683"/>
      </a:accent1>
      <a:accent2>
        <a:srgbClr val="A81B8D"/>
      </a:accent2>
      <a:accent3>
        <a:srgbClr val="1226AA"/>
      </a:accent3>
      <a:accent4>
        <a:srgbClr val="3CB3E5"/>
      </a:accent4>
      <a:accent5>
        <a:srgbClr val="F3E500"/>
      </a:accent5>
      <a:accent6>
        <a:srgbClr val="F88D2B"/>
      </a:accent6>
      <a:hlink>
        <a:srgbClr val="0000FF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D9D9D9">
            <a:alpha val="50196"/>
          </a:srgbClr>
        </a:solidFill>
      </a:spPr>
      <a:bodyPr wrap="square" lIns="0" tIns="0" rIns="0" bIns="0" rtlCol="0">
        <a:spAutoFit/>
      </a:bodyPr>
      <a:lstStyle>
        <a:defPPr algn="ctr">
          <a:spcAft>
            <a:spcPts val="600"/>
          </a:spcAft>
          <a:defRPr sz="1400" b="1" dirty="0" smtClean="0">
            <a:solidFill>
              <a:schemeClr val="tx1">
                <a:lumMod val="95000"/>
                <a:lumOff val="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SED Min Briefings.potx" id="{55C0EACA-9C44-4A1F-94AA-5776B66AA168}" vid="{D64A42D8-01E9-46F5-AC48-9FE08A63A9BD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pth">
    <a:dk1>
      <a:sysClr val="windowText" lastClr="000000"/>
    </a:dk1>
    <a:lt1>
      <a:sysClr val="window" lastClr="FFFFFF"/>
    </a:lt1>
    <a:dk2>
      <a:srgbClr val="455F51"/>
    </a:dk2>
    <a:lt2>
      <a:srgbClr val="94D7E4"/>
    </a:lt2>
    <a:accent1>
      <a:srgbClr val="41AEBD"/>
    </a:accent1>
    <a:accent2>
      <a:srgbClr val="97E9D5"/>
    </a:accent2>
    <a:accent3>
      <a:srgbClr val="A2CF49"/>
    </a:accent3>
    <a:accent4>
      <a:srgbClr val="608F3D"/>
    </a:accent4>
    <a:accent5>
      <a:srgbClr val="F4DE3A"/>
    </a:accent5>
    <a:accent6>
      <a:srgbClr val="FCB11C"/>
    </a:accent6>
    <a:hlink>
      <a:srgbClr val="FBCA98"/>
    </a:hlink>
    <a:folHlink>
      <a:srgbClr val="D3B86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bf4492-aacd-4b66-8cb9-56742ce3318f" xsi:nil="true"/>
    <lcf76f155ced4ddcb4097134ff3c332f xmlns="03e90a80-e9b4-42e7-a5e9-73d9716d0ab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EB2D706C1DCB429D314B82ED1B16CA" ma:contentTypeVersion="14" ma:contentTypeDescription="Create a new document." ma:contentTypeScope="" ma:versionID="7a7a1561dde84e7e56514c7abbdb974d">
  <xsd:schema xmlns:xsd="http://www.w3.org/2001/XMLSchema" xmlns:xs="http://www.w3.org/2001/XMLSchema" xmlns:p="http://schemas.microsoft.com/office/2006/metadata/properties" xmlns:ns2="03e90a80-e9b4-42e7-a5e9-73d9716d0ab7" xmlns:ns3="4ebf4492-aacd-4b66-8cb9-56742ce3318f" targetNamespace="http://schemas.microsoft.com/office/2006/metadata/properties" ma:root="true" ma:fieldsID="2bd4b32c97d1d9391b362e9712745bb1" ns2:_="" ns3:_="">
    <xsd:import namespace="03e90a80-e9b4-42e7-a5e9-73d9716d0ab7"/>
    <xsd:import namespace="4ebf4492-aacd-4b66-8cb9-56742ce331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90a80-e9b4-42e7-a5e9-73d9716d0a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e611818-9f16-49ea-8566-2bcc11f3b7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f4492-aacd-4b66-8cb9-56742ce3318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7e0a1444-e688-473c-af46-2223287c827e}" ma:internalName="TaxCatchAll" ma:showField="CatchAllData" ma:web="4ebf4492-aacd-4b66-8cb9-56742ce331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A8F08-909A-4DC5-AAF3-44A1728201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04472F-3BBB-4CB5-AB93-E74070F18B32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03e90a80-e9b4-42e7-a5e9-73d9716d0ab7"/>
    <ds:schemaRef ds:uri="http://schemas.openxmlformats.org/package/2006/metadata/core-properties"/>
    <ds:schemaRef ds:uri="4ebf4492-aacd-4b66-8cb9-56742ce3318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8E2378A-45CB-4161-8307-2310B1FD7425}">
  <ds:schemaRefs>
    <ds:schemaRef ds:uri="03e90a80-e9b4-42e7-a5e9-73d9716d0ab7"/>
    <ds:schemaRef ds:uri="4ebf4492-aacd-4b66-8cb9-56742ce331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ISED Min Briefing Template</Template>
  <TotalTime>5059</TotalTime>
  <Words>1416</Words>
  <Application>Microsoft Office PowerPoint</Application>
  <PresentationFormat>On-screen Show (16:9)</PresentationFormat>
  <Paragraphs>176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Abadi Extra Light</vt:lpstr>
      <vt:lpstr>-apple-system</vt:lpstr>
      <vt:lpstr>Arial</vt:lpstr>
      <vt:lpstr>Arial Nova</vt:lpstr>
      <vt:lpstr>Calibri</vt:lpstr>
      <vt:lpstr>Century Gothic</vt:lpstr>
      <vt:lpstr>Corbel</vt:lpstr>
      <vt:lpstr>Gill Sans Light</vt:lpstr>
      <vt:lpstr>Trebuchet MS</vt:lpstr>
      <vt:lpstr>Trebuchet MS Regular</vt:lpstr>
      <vt:lpstr>Office Theme</vt:lpstr>
      <vt:lpstr>Depth</vt:lpstr>
      <vt:lpstr>A PULSE ON THE TOURISM WORKFORCE:  Knowing the People that Drive the Sector Forward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ISED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Lynch, Erin: SIPS-SSPI</dc:creator>
  <cp:lastModifiedBy>Daniela Ravindra</cp:lastModifiedBy>
  <cp:revision>54</cp:revision>
  <cp:lastPrinted>2019-11-14T19:42:03Z</cp:lastPrinted>
  <dcterms:created xsi:type="dcterms:W3CDTF">2019-10-10T21:17:32Z</dcterms:created>
  <dcterms:modified xsi:type="dcterms:W3CDTF">2025-09-17T07:23:31Z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-318476756</vt:i4>
  </property>
  <property fmtid="{D5CDD505-2E9C-101B-9397-08002B2CF9AE}" pid="3" name="_NewReviewCycle">
    <vt:lpwstr/>
  </property>
  <property fmtid="{D5CDD505-2E9C-101B-9397-08002B2CF9AE}" pid="4" name="_EmailSubject">
    <vt:lpwstr>Gentle reminder - UN Network of Economic Statisticians - Tourism Statistics Webinar 1</vt:lpwstr>
  </property>
  <property fmtid="{D5CDD505-2E9C-101B-9397-08002B2CF9AE}" pid="5" name="_AuthorEmail">
    <vt:lpwstr>Ennio.Palombizio@ised-isde.gc.ca</vt:lpwstr>
  </property>
  <property fmtid="{D5CDD505-2E9C-101B-9397-08002B2CF9AE}" pid="6" name="_AuthorEmailDisplayName">
    <vt:lpwstr>Palombizio, Ennio (ISED/ISDE)</vt:lpwstr>
  </property>
  <property fmtid="{D5CDD505-2E9C-101B-9397-08002B2CF9AE}" pid="7" name="_PreviousAdHocReviewCycleID">
    <vt:i4>-709579891</vt:i4>
  </property>
  <property fmtid="{D5CDD505-2E9C-101B-9397-08002B2CF9AE}" pid="8" name="ContentTypeId">
    <vt:lpwstr>0x01010091EB2D706C1DCB429D314B82ED1B16CA</vt:lpwstr>
  </property>
  <property fmtid="{D5CDD505-2E9C-101B-9397-08002B2CF9AE}" pid="9" name="MediaServiceImageTags">
    <vt:lpwstr/>
  </property>
</Properties>
</file>